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8" r:id="rId2"/>
    <p:sldId id="260" r:id="rId3"/>
  </p:sldIdLst>
  <p:sldSz cx="12801600" cy="9601200" type="A3"/>
  <p:notesSz cx="9144000" cy="6858000"/>
  <p:embeddedFontLst>
    <p:embeddedFont>
      <p:font typeface="Arial Black" panose="020B0A04020102020204" pitchFamily="34" charset="0"/>
      <p:bold r:id="rId5"/>
    </p:embeddedFont>
    <p:embeddedFont>
      <p:font typeface="Artifakt Element" panose="020B0503050000020004" pitchFamily="34" charset="0"/>
      <p:regular r:id="rId6"/>
      <p:bold r:id="rId7"/>
      <p:italic r:id="rId8"/>
      <p:boldItalic r:id="rId9"/>
    </p:embeddedFont>
    <p:embeddedFont>
      <p:font typeface="Calibri" panose="020F0502020204030204" pitchFamily="34" charset="0"/>
      <p:regular r:id="rId10"/>
      <p:bold r:id="rId11"/>
      <p:italic r:id="rId12"/>
      <p:boldItalic r:id="rId13"/>
    </p:embeddedFont>
    <p:embeddedFont>
      <p:font typeface="Nunito Sans" pitchFamily="2" charset="0"/>
      <p:regular r:id="rId14"/>
      <p:bold r:id="rId15"/>
      <p:italic r:id="rId16"/>
      <p:boldItalic r:id="rId17"/>
    </p:embeddedFont>
  </p:embeddedFontLst>
  <p:defaultTextStyle>
    <a:defPPr>
      <a:defRPr lang="en-US"/>
    </a:defPPr>
    <a:lvl1pPr marL="0" algn="l" defTabSz="266639" rtl="0" eaLnBrk="1" latinLnBrk="0" hangingPunct="1">
      <a:defRPr sz="525" kern="1200">
        <a:solidFill>
          <a:schemeClr val="tx1"/>
        </a:solidFill>
        <a:latin typeface="+mn-lt"/>
        <a:ea typeface="+mn-ea"/>
        <a:cs typeface="+mn-cs"/>
      </a:defRPr>
    </a:lvl1pPr>
    <a:lvl2pPr marL="133320" algn="l" defTabSz="266639" rtl="0" eaLnBrk="1" latinLnBrk="0" hangingPunct="1">
      <a:defRPr sz="525" kern="1200">
        <a:solidFill>
          <a:schemeClr val="tx1"/>
        </a:solidFill>
        <a:latin typeface="+mn-lt"/>
        <a:ea typeface="+mn-ea"/>
        <a:cs typeface="+mn-cs"/>
      </a:defRPr>
    </a:lvl2pPr>
    <a:lvl3pPr marL="266639" algn="l" defTabSz="266639" rtl="0" eaLnBrk="1" latinLnBrk="0" hangingPunct="1">
      <a:defRPr sz="525" kern="1200">
        <a:solidFill>
          <a:schemeClr val="tx1"/>
        </a:solidFill>
        <a:latin typeface="+mn-lt"/>
        <a:ea typeface="+mn-ea"/>
        <a:cs typeface="+mn-cs"/>
      </a:defRPr>
    </a:lvl3pPr>
    <a:lvl4pPr marL="399959" algn="l" defTabSz="266639" rtl="0" eaLnBrk="1" latinLnBrk="0" hangingPunct="1">
      <a:defRPr sz="525" kern="1200">
        <a:solidFill>
          <a:schemeClr val="tx1"/>
        </a:solidFill>
        <a:latin typeface="+mn-lt"/>
        <a:ea typeface="+mn-ea"/>
        <a:cs typeface="+mn-cs"/>
      </a:defRPr>
    </a:lvl4pPr>
    <a:lvl5pPr marL="533278" algn="l" defTabSz="266639" rtl="0" eaLnBrk="1" latinLnBrk="0" hangingPunct="1">
      <a:defRPr sz="525" kern="1200">
        <a:solidFill>
          <a:schemeClr val="tx1"/>
        </a:solidFill>
        <a:latin typeface="+mn-lt"/>
        <a:ea typeface="+mn-ea"/>
        <a:cs typeface="+mn-cs"/>
      </a:defRPr>
    </a:lvl5pPr>
    <a:lvl6pPr marL="666598" algn="l" defTabSz="266639" rtl="0" eaLnBrk="1" latinLnBrk="0" hangingPunct="1">
      <a:defRPr sz="525" kern="1200">
        <a:solidFill>
          <a:schemeClr val="tx1"/>
        </a:solidFill>
        <a:latin typeface="+mn-lt"/>
        <a:ea typeface="+mn-ea"/>
        <a:cs typeface="+mn-cs"/>
      </a:defRPr>
    </a:lvl6pPr>
    <a:lvl7pPr marL="799917" algn="l" defTabSz="266639" rtl="0" eaLnBrk="1" latinLnBrk="0" hangingPunct="1">
      <a:defRPr sz="525" kern="1200">
        <a:solidFill>
          <a:schemeClr val="tx1"/>
        </a:solidFill>
        <a:latin typeface="+mn-lt"/>
        <a:ea typeface="+mn-ea"/>
        <a:cs typeface="+mn-cs"/>
      </a:defRPr>
    </a:lvl7pPr>
    <a:lvl8pPr marL="933237" algn="l" defTabSz="266639" rtl="0" eaLnBrk="1" latinLnBrk="0" hangingPunct="1">
      <a:defRPr sz="525" kern="1200">
        <a:solidFill>
          <a:schemeClr val="tx1"/>
        </a:solidFill>
        <a:latin typeface="+mn-lt"/>
        <a:ea typeface="+mn-ea"/>
        <a:cs typeface="+mn-cs"/>
      </a:defRPr>
    </a:lvl8pPr>
    <a:lvl9pPr marL="1066556" algn="l" defTabSz="266639" rtl="0" eaLnBrk="1" latinLnBrk="0" hangingPunct="1">
      <a:defRPr sz="52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30" userDrawn="1">
          <p15:clr>
            <a:srgbClr val="A4A3A4"/>
          </p15:clr>
        </p15:guide>
        <p15:guide id="2" pos="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C81B42B-503C-F5FD-5DE1-210D3724DA3D}" name="Om Thanage" initials="OT" userId="7d51f78424165899"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9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5033" autoAdjust="0"/>
  </p:normalViewPr>
  <p:slideViewPr>
    <p:cSldViewPr>
      <p:cViewPr varScale="1">
        <p:scale>
          <a:sx n="56" d="100"/>
          <a:sy n="56" d="100"/>
        </p:scale>
        <p:origin x="1541" y="82"/>
      </p:cViewPr>
      <p:guideLst>
        <p:guide orient="horz" pos="630"/>
        <p:guide pos="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viewProps" Target="view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microsoft.com/office/2018/10/relationships/authors" Target="authors.xml"/></Relationships>
</file>

<file path=ppt/media/image1.png>
</file>

<file path=ppt/media/image10.jpeg>
</file>

<file path=ppt/media/image11.jpeg>
</file>

<file path=ppt/media/image12.png>
</file>

<file path=ppt/media/image13.svg>
</file>

<file path=ppt/media/image14.jpeg>
</file>

<file path=ppt/media/image15.jpeg>
</file>

<file path=ppt/media/image16.jpeg>
</file>

<file path=ppt/media/image17.jpeg>
</file>

<file path=ppt/media/image18.png>
</file>

<file path=ppt/media/image19.png>
</file>

<file path=ppt/media/image2.png>
</file>

<file path=ppt/media/image3.png>
</file>

<file path=ppt/media/image4.jpe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AF5CE661-45B6-4E86-BE84-1A044F07CA16}" type="datetimeFigureOut">
              <a:rPr lang="en-IN" smtClean="0"/>
              <a:t>22-11-2023</a:t>
            </a:fld>
            <a:endParaRPr lang="en-IN"/>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AB4BC25B-9B22-4E5E-8FEE-BC05F3CFD752}" type="slidenum">
              <a:rPr lang="en-IN" smtClean="0"/>
              <a:t>‹#›</a:t>
            </a:fld>
            <a:endParaRPr lang="en-IN"/>
          </a:p>
        </p:txBody>
      </p:sp>
    </p:spTree>
    <p:extLst>
      <p:ext uri="{BB962C8B-B14F-4D97-AF65-F5344CB8AC3E}">
        <p14:creationId xmlns:p14="http://schemas.microsoft.com/office/powerpoint/2010/main" val="1138810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B4BC25B-9B22-4E5E-8FEE-BC05F3CFD752}" type="slidenum">
              <a:rPr lang="en-IN" smtClean="0"/>
              <a:t>1</a:t>
            </a:fld>
            <a:endParaRPr lang="en-IN"/>
          </a:p>
        </p:txBody>
      </p:sp>
    </p:spTree>
    <p:extLst>
      <p:ext uri="{BB962C8B-B14F-4D97-AF65-F5344CB8AC3E}">
        <p14:creationId xmlns:p14="http://schemas.microsoft.com/office/powerpoint/2010/main" val="3060880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0025" y="621374"/>
            <a:ext cx="2266950" cy="428757"/>
          </a:xfrm>
        </p:spPr>
        <p:txBody>
          <a:bodyPr/>
          <a:lstStyle/>
          <a:p>
            <a:r>
              <a:rPr lang="en-US"/>
              <a:t>Click to edit Master title style</a:t>
            </a:r>
          </a:p>
        </p:txBody>
      </p:sp>
      <p:sp>
        <p:nvSpPr>
          <p:cNvPr id="3" name="Subtitle 2"/>
          <p:cNvSpPr>
            <a:spLocks noGrp="1"/>
          </p:cNvSpPr>
          <p:nvPr>
            <p:ph type="subTitle" idx="1"/>
          </p:nvPr>
        </p:nvSpPr>
        <p:spPr>
          <a:xfrm>
            <a:off x="400050" y="1133475"/>
            <a:ext cx="1866900" cy="511175"/>
          </a:xfrm>
        </p:spPr>
        <p:txBody>
          <a:bodyPr/>
          <a:lstStyle>
            <a:lvl1pPr marL="0" indent="0" algn="ctr">
              <a:buNone/>
              <a:defRPr>
                <a:solidFill>
                  <a:schemeClr val="tx1">
                    <a:tint val="75000"/>
                  </a:schemeClr>
                </a:solidFill>
              </a:defRPr>
            </a:lvl1pPr>
            <a:lvl2pPr marL="133365" indent="0" algn="ctr">
              <a:buNone/>
              <a:defRPr>
                <a:solidFill>
                  <a:schemeClr val="tx1">
                    <a:tint val="75000"/>
                  </a:schemeClr>
                </a:solidFill>
              </a:defRPr>
            </a:lvl2pPr>
            <a:lvl3pPr marL="266730" indent="0" algn="ctr">
              <a:buNone/>
              <a:defRPr>
                <a:solidFill>
                  <a:schemeClr val="tx1">
                    <a:tint val="75000"/>
                  </a:schemeClr>
                </a:solidFill>
              </a:defRPr>
            </a:lvl3pPr>
            <a:lvl4pPr marL="400096" indent="0" algn="ctr">
              <a:buNone/>
              <a:defRPr>
                <a:solidFill>
                  <a:schemeClr val="tx1">
                    <a:tint val="75000"/>
                  </a:schemeClr>
                </a:solidFill>
              </a:defRPr>
            </a:lvl4pPr>
            <a:lvl5pPr marL="533461" indent="0" algn="ctr">
              <a:buNone/>
              <a:defRPr>
                <a:solidFill>
                  <a:schemeClr val="tx1">
                    <a:tint val="75000"/>
                  </a:schemeClr>
                </a:solidFill>
              </a:defRPr>
            </a:lvl5pPr>
            <a:lvl6pPr marL="666826" indent="0" algn="ctr">
              <a:buNone/>
              <a:defRPr>
                <a:solidFill>
                  <a:schemeClr val="tx1">
                    <a:tint val="75000"/>
                  </a:schemeClr>
                </a:solidFill>
              </a:defRPr>
            </a:lvl6pPr>
            <a:lvl7pPr marL="800191" indent="0" algn="ctr">
              <a:buNone/>
              <a:defRPr>
                <a:solidFill>
                  <a:schemeClr val="tx1">
                    <a:tint val="75000"/>
                  </a:schemeClr>
                </a:solidFill>
              </a:defRPr>
            </a:lvl7pPr>
            <a:lvl8pPr marL="933557" indent="0" algn="ctr">
              <a:buNone/>
              <a:defRPr>
                <a:solidFill>
                  <a:schemeClr val="tx1">
                    <a:tint val="75000"/>
                  </a:schemeClr>
                </a:solidFill>
              </a:defRPr>
            </a:lvl8pPr>
            <a:lvl9pPr marL="106692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33575" y="80103"/>
            <a:ext cx="600075" cy="170669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3350" y="80103"/>
            <a:ext cx="1755775" cy="17066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0675" y="1285346"/>
            <a:ext cx="2266950" cy="397272"/>
          </a:xfrm>
        </p:spPr>
        <p:txBody>
          <a:bodyPr anchor="t"/>
          <a:lstStyle>
            <a:lvl1pPr algn="l">
              <a:defRPr sz="1167" b="1" cap="all"/>
            </a:lvl1pPr>
          </a:lstStyle>
          <a:p>
            <a:r>
              <a:rPr lang="en-US"/>
              <a:t>Click to edit Master title style</a:t>
            </a:r>
          </a:p>
        </p:txBody>
      </p:sp>
      <p:sp>
        <p:nvSpPr>
          <p:cNvPr id="3" name="Text Placeholder 2"/>
          <p:cNvSpPr>
            <a:spLocks noGrp="1"/>
          </p:cNvSpPr>
          <p:nvPr>
            <p:ph type="body" idx="1"/>
          </p:nvPr>
        </p:nvSpPr>
        <p:spPr>
          <a:xfrm>
            <a:off x="210675" y="847791"/>
            <a:ext cx="2266950" cy="437555"/>
          </a:xfrm>
        </p:spPr>
        <p:txBody>
          <a:bodyPr anchor="b"/>
          <a:lstStyle>
            <a:lvl1pPr marL="0" indent="0">
              <a:buNone/>
              <a:defRPr sz="583">
                <a:solidFill>
                  <a:schemeClr val="tx1">
                    <a:tint val="75000"/>
                  </a:schemeClr>
                </a:solidFill>
              </a:defRPr>
            </a:lvl1pPr>
            <a:lvl2pPr marL="133365" indent="0">
              <a:buNone/>
              <a:defRPr sz="525">
                <a:solidFill>
                  <a:schemeClr val="tx1">
                    <a:tint val="75000"/>
                  </a:schemeClr>
                </a:solidFill>
              </a:defRPr>
            </a:lvl2pPr>
            <a:lvl3pPr marL="266730" indent="0">
              <a:buNone/>
              <a:defRPr sz="467">
                <a:solidFill>
                  <a:schemeClr val="tx1">
                    <a:tint val="75000"/>
                  </a:schemeClr>
                </a:solidFill>
              </a:defRPr>
            </a:lvl3pPr>
            <a:lvl4pPr marL="400096" indent="0">
              <a:buNone/>
              <a:defRPr sz="408">
                <a:solidFill>
                  <a:schemeClr val="tx1">
                    <a:tint val="75000"/>
                  </a:schemeClr>
                </a:solidFill>
              </a:defRPr>
            </a:lvl4pPr>
            <a:lvl5pPr marL="533461" indent="0">
              <a:buNone/>
              <a:defRPr sz="408">
                <a:solidFill>
                  <a:schemeClr val="tx1">
                    <a:tint val="75000"/>
                  </a:schemeClr>
                </a:solidFill>
              </a:defRPr>
            </a:lvl5pPr>
            <a:lvl6pPr marL="666826" indent="0">
              <a:buNone/>
              <a:defRPr sz="408">
                <a:solidFill>
                  <a:schemeClr val="tx1">
                    <a:tint val="75000"/>
                  </a:schemeClr>
                </a:solidFill>
              </a:defRPr>
            </a:lvl6pPr>
            <a:lvl7pPr marL="800191" indent="0">
              <a:buNone/>
              <a:defRPr sz="408">
                <a:solidFill>
                  <a:schemeClr val="tx1">
                    <a:tint val="75000"/>
                  </a:schemeClr>
                </a:solidFill>
              </a:defRPr>
            </a:lvl7pPr>
            <a:lvl8pPr marL="933557" indent="0">
              <a:buNone/>
              <a:defRPr sz="408">
                <a:solidFill>
                  <a:schemeClr val="tx1">
                    <a:tint val="75000"/>
                  </a:schemeClr>
                </a:solidFill>
              </a:defRPr>
            </a:lvl8pPr>
            <a:lvl9pPr marL="1066922" indent="0">
              <a:buNone/>
              <a:defRPr sz="408">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33350" y="466725"/>
            <a:ext cx="1177925" cy="1320073"/>
          </a:xfrm>
        </p:spPr>
        <p:txBody>
          <a:bodyPr/>
          <a:lstStyle>
            <a:lvl1pPr>
              <a:defRPr sz="817"/>
            </a:lvl1pPr>
            <a:lvl2pPr>
              <a:defRPr sz="700"/>
            </a:lvl2pPr>
            <a:lvl3pPr>
              <a:defRPr sz="583"/>
            </a:lvl3pPr>
            <a:lvl4pPr>
              <a:defRPr sz="525"/>
            </a:lvl4pPr>
            <a:lvl5pPr>
              <a:defRPr sz="525"/>
            </a:lvl5pPr>
            <a:lvl6pPr>
              <a:defRPr sz="525"/>
            </a:lvl6pPr>
            <a:lvl7pPr>
              <a:defRPr sz="525"/>
            </a:lvl7pPr>
            <a:lvl8pPr>
              <a:defRPr sz="525"/>
            </a:lvl8pPr>
            <a:lvl9pPr>
              <a:defRPr sz="5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355725" y="466725"/>
            <a:ext cx="1177925" cy="1320073"/>
          </a:xfrm>
        </p:spPr>
        <p:txBody>
          <a:bodyPr/>
          <a:lstStyle>
            <a:lvl1pPr>
              <a:defRPr sz="817"/>
            </a:lvl1pPr>
            <a:lvl2pPr>
              <a:defRPr sz="700"/>
            </a:lvl2pPr>
            <a:lvl3pPr>
              <a:defRPr sz="583"/>
            </a:lvl3pPr>
            <a:lvl4pPr>
              <a:defRPr sz="525"/>
            </a:lvl4pPr>
            <a:lvl5pPr>
              <a:defRPr sz="525"/>
            </a:lvl5pPr>
            <a:lvl6pPr>
              <a:defRPr sz="525"/>
            </a:lvl6pPr>
            <a:lvl7pPr>
              <a:defRPr sz="525"/>
            </a:lvl7pPr>
            <a:lvl8pPr>
              <a:defRPr sz="525"/>
            </a:lvl8pPr>
            <a:lvl9pPr>
              <a:defRPr sz="5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33350" y="447741"/>
            <a:ext cx="1178388" cy="186597"/>
          </a:xfrm>
        </p:spPr>
        <p:txBody>
          <a:bodyPr anchor="b"/>
          <a:lstStyle>
            <a:lvl1pPr marL="0" indent="0">
              <a:buNone/>
              <a:defRPr sz="700" b="1"/>
            </a:lvl1pPr>
            <a:lvl2pPr marL="133365" indent="0">
              <a:buNone/>
              <a:defRPr sz="583" b="1"/>
            </a:lvl2pPr>
            <a:lvl3pPr marL="266730" indent="0">
              <a:buNone/>
              <a:defRPr sz="525" b="1"/>
            </a:lvl3pPr>
            <a:lvl4pPr marL="400096" indent="0">
              <a:buNone/>
              <a:defRPr sz="467" b="1"/>
            </a:lvl4pPr>
            <a:lvl5pPr marL="533461" indent="0">
              <a:buNone/>
              <a:defRPr sz="467" b="1"/>
            </a:lvl5pPr>
            <a:lvl6pPr marL="666826" indent="0">
              <a:buNone/>
              <a:defRPr sz="467" b="1"/>
            </a:lvl6pPr>
            <a:lvl7pPr marL="800191" indent="0">
              <a:buNone/>
              <a:defRPr sz="467" b="1"/>
            </a:lvl7pPr>
            <a:lvl8pPr marL="933557" indent="0">
              <a:buNone/>
              <a:defRPr sz="467" b="1"/>
            </a:lvl8pPr>
            <a:lvl9pPr marL="1066922" indent="0">
              <a:buNone/>
              <a:defRPr sz="467" b="1"/>
            </a:lvl9pPr>
          </a:lstStyle>
          <a:p>
            <a:pPr lvl="0"/>
            <a:r>
              <a:rPr lang="en-US"/>
              <a:t>Click to edit Master text styles</a:t>
            </a:r>
          </a:p>
        </p:txBody>
      </p:sp>
      <p:sp>
        <p:nvSpPr>
          <p:cNvPr id="4" name="Content Placeholder 3"/>
          <p:cNvSpPr>
            <a:spLocks noGrp="1"/>
          </p:cNvSpPr>
          <p:nvPr>
            <p:ph sz="half" idx="2"/>
          </p:nvPr>
        </p:nvSpPr>
        <p:spPr>
          <a:xfrm>
            <a:off x="133350" y="634339"/>
            <a:ext cx="1178388" cy="1152459"/>
          </a:xfrm>
        </p:spPr>
        <p:txBody>
          <a:bodyPr/>
          <a:lstStyle>
            <a:lvl1pPr>
              <a:defRPr sz="700"/>
            </a:lvl1pPr>
            <a:lvl2pPr>
              <a:defRPr sz="583"/>
            </a:lvl2pPr>
            <a:lvl3pPr>
              <a:defRPr sz="525"/>
            </a:lvl3pPr>
            <a:lvl4pPr>
              <a:defRPr sz="467"/>
            </a:lvl4pPr>
            <a:lvl5pPr>
              <a:defRPr sz="467"/>
            </a:lvl5pPr>
            <a:lvl6pPr>
              <a:defRPr sz="467"/>
            </a:lvl6pPr>
            <a:lvl7pPr>
              <a:defRPr sz="467"/>
            </a:lvl7pPr>
            <a:lvl8pPr>
              <a:defRPr sz="467"/>
            </a:lvl8pPr>
            <a:lvl9pPr>
              <a:defRPr sz="4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354799" y="447741"/>
            <a:ext cx="1178851" cy="186597"/>
          </a:xfrm>
        </p:spPr>
        <p:txBody>
          <a:bodyPr anchor="b"/>
          <a:lstStyle>
            <a:lvl1pPr marL="0" indent="0">
              <a:buNone/>
              <a:defRPr sz="700" b="1"/>
            </a:lvl1pPr>
            <a:lvl2pPr marL="133365" indent="0">
              <a:buNone/>
              <a:defRPr sz="583" b="1"/>
            </a:lvl2pPr>
            <a:lvl3pPr marL="266730" indent="0">
              <a:buNone/>
              <a:defRPr sz="525" b="1"/>
            </a:lvl3pPr>
            <a:lvl4pPr marL="400096" indent="0">
              <a:buNone/>
              <a:defRPr sz="467" b="1"/>
            </a:lvl4pPr>
            <a:lvl5pPr marL="533461" indent="0">
              <a:buNone/>
              <a:defRPr sz="467" b="1"/>
            </a:lvl5pPr>
            <a:lvl6pPr marL="666826" indent="0">
              <a:buNone/>
              <a:defRPr sz="467" b="1"/>
            </a:lvl6pPr>
            <a:lvl7pPr marL="800191" indent="0">
              <a:buNone/>
              <a:defRPr sz="467" b="1"/>
            </a:lvl7pPr>
            <a:lvl8pPr marL="933557" indent="0">
              <a:buNone/>
              <a:defRPr sz="467" b="1"/>
            </a:lvl8pPr>
            <a:lvl9pPr marL="1066922" indent="0">
              <a:buNone/>
              <a:defRPr sz="467" b="1"/>
            </a:lvl9pPr>
          </a:lstStyle>
          <a:p>
            <a:pPr lvl="0"/>
            <a:r>
              <a:rPr lang="en-US"/>
              <a:t>Click to edit Master text styles</a:t>
            </a:r>
          </a:p>
        </p:txBody>
      </p:sp>
      <p:sp>
        <p:nvSpPr>
          <p:cNvPr id="6" name="Content Placeholder 5"/>
          <p:cNvSpPr>
            <a:spLocks noGrp="1"/>
          </p:cNvSpPr>
          <p:nvPr>
            <p:ph sz="quarter" idx="4"/>
          </p:nvPr>
        </p:nvSpPr>
        <p:spPr>
          <a:xfrm>
            <a:off x="1354799" y="634339"/>
            <a:ext cx="1178851" cy="1152459"/>
          </a:xfrm>
        </p:spPr>
        <p:txBody>
          <a:bodyPr/>
          <a:lstStyle>
            <a:lvl1pPr>
              <a:defRPr sz="700"/>
            </a:lvl1pPr>
            <a:lvl2pPr>
              <a:defRPr sz="583"/>
            </a:lvl2pPr>
            <a:lvl3pPr>
              <a:defRPr sz="525"/>
            </a:lvl3pPr>
            <a:lvl4pPr>
              <a:defRPr sz="467"/>
            </a:lvl4pPr>
            <a:lvl5pPr>
              <a:defRPr sz="467"/>
            </a:lvl5pPr>
            <a:lvl6pPr>
              <a:defRPr sz="467"/>
            </a:lvl6pPr>
            <a:lvl7pPr>
              <a:defRPr sz="467"/>
            </a:lvl7pPr>
            <a:lvl8pPr>
              <a:defRPr sz="467"/>
            </a:lvl8pPr>
            <a:lvl9pPr>
              <a:defRPr sz="4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350" y="79640"/>
            <a:ext cx="877425" cy="338931"/>
          </a:xfrm>
        </p:spPr>
        <p:txBody>
          <a:bodyPr anchor="b"/>
          <a:lstStyle>
            <a:lvl1pPr algn="l">
              <a:defRPr sz="583" b="1"/>
            </a:lvl1pPr>
          </a:lstStyle>
          <a:p>
            <a:r>
              <a:rPr lang="en-US"/>
              <a:t>Click to edit Master title style</a:t>
            </a:r>
          </a:p>
        </p:txBody>
      </p:sp>
      <p:sp>
        <p:nvSpPr>
          <p:cNvPr id="3" name="Content Placeholder 2"/>
          <p:cNvSpPr>
            <a:spLocks noGrp="1"/>
          </p:cNvSpPr>
          <p:nvPr>
            <p:ph idx="1"/>
          </p:nvPr>
        </p:nvSpPr>
        <p:spPr>
          <a:xfrm>
            <a:off x="1042723" y="79640"/>
            <a:ext cx="1490927" cy="1707158"/>
          </a:xfrm>
        </p:spPr>
        <p:txBody>
          <a:bodyPr/>
          <a:lstStyle>
            <a:lvl1pPr>
              <a:defRPr sz="933"/>
            </a:lvl1pPr>
            <a:lvl2pPr>
              <a:defRPr sz="817"/>
            </a:lvl2pPr>
            <a:lvl3pPr>
              <a:defRPr sz="700"/>
            </a:lvl3pPr>
            <a:lvl4pPr>
              <a:defRPr sz="583"/>
            </a:lvl4pPr>
            <a:lvl5pPr>
              <a:defRPr sz="583"/>
            </a:lvl5pPr>
            <a:lvl6pPr>
              <a:defRPr sz="583"/>
            </a:lvl6pPr>
            <a:lvl7pPr>
              <a:defRPr sz="583"/>
            </a:lvl7pPr>
            <a:lvl8pPr>
              <a:defRPr sz="583"/>
            </a:lvl8pPr>
            <a:lvl9pPr>
              <a:defRPr sz="58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33350" y="418571"/>
            <a:ext cx="877425" cy="1368227"/>
          </a:xfrm>
        </p:spPr>
        <p:txBody>
          <a:bodyPr/>
          <a:lstStyle>
            <a:lvl1pPr marL="0" indent="0">
              <a:buNone/>
              <a:defRPr sz="408"/>
            </a:lvl1pPr>
            <a:lvl2pPr marL="133365" indent="0">
              <a:buNone/>
              <a:defRPr sz="350"/>
            </a:lvl2pPr>
            <a:lvl3pPr marL="266730" indent="0">
              <a:buNone/>
              <a:defRPr sz="292"/>
            </a:lvl3pPr>
            <a:lvl4pPr marL="400096" indent="0">
              <a:buNone/>
              <a:defRPr sz="263"/>
            </a:lvl4pPr>
            <a:lvl5pPr marL="533461" indent="0">
              <a:buNone/>
              <a:defRPr sz="263"/>
            </a:lvl5pPr>
            <a:lvl6pPr marL="666826" indent="0">
              <a:buNone/>
              <a:defRPr sz="263"/>
            </a:lvl6pPr>
            <a:lvl7pPr marL="800191" indent="0">
              <a:buNone/>
              <a:defRPr sz="263"/>
            </a:lvl7pPr>
            <a:lvl8pPr marL="933557" indent="0">
              <a:buNone/>
              <a:defRPr sz="263"/>
            </a:lvl8pPr>
            <a:lvl9pPr marL="1066922" indent="0">
              <a:buNone/>
              <a:defRPr sz="26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2751" y="1400175"/>
            <a:ext cx="1600200" cy="165299"/>
          </a:xfrm>
        </p:spPr>
        <p:txBody>
          <a:bodyPr anchor="b"/>
          <a:lstStyle>
            <a:lvl1pPr algn="l">
              <a:defRPr sz="583" b="1"/>
            </a:lvl1pPr>
          </a:lstStyle>
          <a:p>
            <a:r>
              <a:rPr lang="en-US"/>
              <a:t>Click to edit Master title style</a:t>
            </a:r>
          </a:p>
        </p:txBody>
      </p:sp>
      <p:sp>
        <p:nvSpPr>
          <p:cNvPr id="3" name="Picture Placeholder 2"/>
          <p:cNvSpPr>
            <a:spLocks noGrp="1"/>
          </p:cNvSpPr>
          <p:nvPr>
            <p:ph type="pic" idx="1"/>
          </p:nvPr>
        </p:nvSpPr>
        <p:spPr>
          <a:xfrm>
            <a:off x="522751" y="178726"/>
            <a:ext cx="1600200" cy="1200150"/>
          </a:xfrm>
        </p:spPr>
        <p:txBody>
          <a:bodyPr/>
          <a:lstStyle>
            <a:lvl1pPr marL="0" indent="0">
              <a:buNone/>
              <a:defRPr sz="933"/>
            </a:lvl1pPr>
            <a:lvl2pPr marL="133365" indent="0">
              <a:buNone/>
              <a:defRPr sz="817"/>
            </a:lvl2pPr>
            <a:lvl3pPr marL="266730" indent="0">
              <a:buNone/>
              <a:defRPr sz="700"/>
            </a:lvl3pPr>
            <a:lvl4pPr marL="400096" indent="0">
              <a:buNone/>
              <a:defRPr sz="583"/>
            </a:lvl4pPr>
            <a:lvl5pPr marL="533461" indent="0">
              <a:buNone/>
              <a:defRPr sz="583"/>
            </a:lvl5pPr>
            <a:lvl6pPr marL="666826" indent="0">
              <a:buNone/>
              <a:defRPr sz="583"/>
            </a:lvl6pPr>
            <a:lvl7pPr marL="800191" indent="0">
              <a:buNone/>
              <a:defRPr sz="583"/>
            </a:lvl7pPr>
            <a:lvl8pPr marL="933557" indent="0">
              <a:buNone/>
              <a:defRPr sz="583"/>
            </a:lvl8pPr>
            <a:lvl9pPr marL="1066922" indent="0">
              <a:buNone/>
              <a:defRPr sz="583"/>
            </a:lvl9pPr>
          </a:lstStyle>
          <a:p>
            <a:endParaRPr lang="en-US"/>
          </a:p>
        </p:txBody>
      </p:sp>
      <p:sp>
        <p:nvSpPr>
          <p:cNvPr id="4" name="Text Placeholder 3"/>
          <p:cNvSpPr>
            <a:spLocks noGrp="1"/>
          </p:cNvSpPr>
          <p:nvPr>
            <p:ph type="body" sz="half" idx="2"/>
          </p:nvPr>
        </p:nvSpPr>
        <p:spPr>
          <a:xfrm>
            <a:off x="522751" y="1565474"/>
            <a:ext cx="1600200" cy="234751"/>
          </a:xfrm>
        </p:spPr>
        <p:txBody>
          <a:bodyPr/>
          <a:lstStyle>
            <a:lvl1pPr marL="0" indent="0">
              <a:buNone/>
              <a:defRPr sz="408"/>
            </a:lvl1pPr>
            <a:lvl2pPr marL="133365" indent="0">
              <a:buNone/>
              <a:defRPr sz="350"/>
            </a:lvl2pPr>
            <a:lvl3pPr marL="266730" indent="0">
              <a:buNone/>
              <a:defRPr sz="292"/>
            </a:lvl3pPr>
            <a:lvl4pPr marL="400096" indent="0">
              <a:buNone/>
              <a:defRPr sz="263"/>
            </a:lvl4pPr>
            <a:lvl5pPr marL="533461" indent="0">
              <a:buNone/>
              <a:defRPr sz="263"/>
            </a:lvl5pPr>
            <a:lvl6pPr marL="666826" indent="0">
              <a:buNone/>
              <a:defRPr sz="263"/>
            </a:lvl6pPr>
            <a:lvl7pPr marL="800191" indent="0">
              <a:buNone/>
              <a:defRPr sz="263"/>
            </a:lvl7pPr>
            <a:lvl8pPr marL="933557" indent="0">
              <a:buNone/>
              <a:defRPr sz="263"/>
            </a:lvl8pPr>
            <a:lvl9pPr marL="1066922" indent="0">
              <a:buNone/>
              <a:defRPr sz="26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3350" y="80103"/>
            <a:ext cx="2400300" cy="3333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33350" y="466725"/>
            <a:ext cx="2400300" cy="13200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3350" y="1853935"/>
            <a:ext cx="622300" cy="106495"/>
          </a:xfrm>
          <a:prstGeom prst="rect">
            <a:avLst/>
          </a:prstGeom>
        </p:spPr>
        <p:txBody>
          <a:bodyPr vert="horz" lIns="91440" tIns="45720" rIns="91440" bIns="45720" rtlCol="0" anchor="ctr"/>
          <a:lstStyle>
            <a:lvl1pPr algn="l">
              <a:defRPr sz="350">
                <a:solidFill>
                  <a:schemeClr val="tx1">
                    <a:tint val="75000"/>
                  </a:schemeClr>
                </a:solidFill>
              </a:defRPr>
            </a:lvl1pPr>
          </a:lstStyle>
          <a:p>
            <a:fld id="{1D8BD707-D9CF-40AE-B4C6-C98DA3205C09}" type="datetimeFigureOut">
              <a:rPr lang="en-US" smtClean="0"/>
              <a:pPr/>
              <a:t>11/22/2023</a:t>
            </a:fld>
            <a:endParaRPr lang="en-US"/>
          </a:p>
        </p:txBody>
      </p:sp>
      <p:sp>
        <p:nvSpPr>
          <p:cNvPr id="5" name="Footer Placeholder 4"/>
          <p:cNvSpPr>
            <a:spLocks noGrp="1"/>
          </p:cNvSpPr>
          <p:nvPr>
            <p:ph type="ftr" sz="quarter" idx="3"/>
          </p:nvPr>
        </p:nvSpPr>
        <p:spPr>
          <a:xfrm>
            <a:off x="911225" y="1853935"/>
            <a:ext cx="844550" cy="106495"/>
          </a:xfrm>
          <a:prstGeom prst="rect">
            <a:avLst/>
          </a:prstGeom>
        </p:spPr>
        <p:txBody>
          <a:bodyPr vert="horz" lIns="91440" tIns="45720" rIns="91440" bIns="45720" rtlCol="0" anchor="ctr"/>
          <a:lstStyle>
            <a:lvl1pPr algn="ctr">
              <a:defRPr sz="3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11350" y="1853935"/>
            <a:ext cx="622300" cy="106495"/>
          </a:xfrm>
          <a:prstGeom prst="rect">
            <a:avLst/>
          </a:prstGeom>
        </p:spPr>
        <p:txBody>
          <a:bodyPr vert="horz" lIns="91440" tIns="45720" rIns="91440" bIns="45720" rtlCol="0" anchor="ctr"/>
          <a:lstStyle>
            <a:lvl1pPr algn="r">
              <a:defRPr sz="35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66730" rtl="0" eaLnBrk="1" latinLnBrk="0" hangingPunct="1">
        <a:spcBef>
          <a:spcPct val="0"/>
        </a:spcBef>
        <a:buNone/>
        <a:defRPr sz="1283" kern="1200">
          <a:solidFill>
            <a:schemeClr val="tx1"/>
          </a:solidFill>
          <a:latin typeface="+mj-lt"/>
          <a:ea typeface="+mj-ea"/>
          <a:cs typeface="+mj-cs"/>
        </a:defRPr>
      </a:lvl1pPr>
    </p:titleStyle>
    <p:bodyStyle>
      <a:lvl1pPr marL="100024" indent="-100024" algn="l" defTabSz="266730" rtl="0" eaLnBrk="1" latinLnBrk="0" hangingPunct="1">
        <a:spcBef>
          <a:spcPct val="20000"/>
        </a:spcBef>
        <a:buFont typeface="Arial" pitchFamily="34" charset="0"/>
        <a:buChar char="•"/>
        <a:defRPr sz="933" kern="1200">
          <a:solidFill>
            <a:schemeClr val="tx1"/>
          </a:solidFill>
          <a:latin typeface="+mn-lt"/>
          <a:ea typeface="+mn-ea"/>
          <a:cs typeface="+mn-cs"/>
        </a:defRPr>
      </a:lvl1pPr>
      <a:lvl2pPr marL="216719" indent="-83353" algn="l" defTabSz="266730" rtl="0" eaLnBrk="1" latinLnBrk="0" hangingPunct="1">
        <a:spcBef>
          <a:spcPct val="20000"/>
        </a:spcBef>
        <a:buFont typeface="Arial" pitchFamily="34" charset="0"/>
        <a:buChar char="–"/>
        <a:defRPr sz="817" kern="1200">
          <a:solidFill>
            <a:schemeClr val="tx1"/>
          </a:solidFill>
          <a:latin typeface="+mn-lt"/>
          <a:ea typeface="+mn-ea"/>
          <a:cs typeface="+mn-cs"/>
        </a:defRPr>
      </a:lvl2pPr>
      <a:lvl3pPr marL="333413" indent="-66683" algn="l" defTabSz="266730" rtl="0" eaLnBrk="1" latinLnBrk="0" hangingPunct="1">
        <a:spcBef>
          <a:spcPct val="20000"/>
        </a:spcBef>
        <a:buFont typeface="Arial" pitchFamily="34" charset="0"/>
        <a:buChar char="•"/>
        <a:defRPr sz="700" kern="1200">
          <a:solidFill>
            <a:schemeClr val="tx1"/>
          </a:solidFill>
          <a:latin typeface="+mn-lt"/>
          <a:ea typeface="+mn-ea"/>
          <a:cs typeface="+mn-cs"/>
        </a:defRPr>
      </a:lvl3pPr>
      <a:lvl4pPr marL="466778"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4pPr>
      <a:lvl5pPr marL="600144"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5pPr>
      <a:lvl6pPr marL="733509"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6pPr>
      <a:lvl7pPr marL="866874"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7pPr>
      <a:lvl8pPr marL="1000239"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8pPr>
      <a:lvl9pPr marL="1133605" indent="-66683" algn="l" defTabSz="266730" rtl="0" eaLnBrk="1" latinLnBrk="0" hangingPunct="1">
        <a:spcBef>
          <a:spcPct val="20000"/>
        </a:spcBef>
        <a:buFont typeface="Arial" pitchFamily="34" charset="0"/>
        <a:buChar char="•"/>
        <a:defRPr sz="583" kern="1200">
          <a:solidFill>
            <a:schemeClr val="tx1"/>
          </a:solidFill>
          <a:latin typeface="+mn-lt"/>
          <a:ea typeface="+mn-ea"/>
          <a:cs typeface="+mn-cs"/>
        </a:defRPr>
      </a:lvl9pPr>
    </p:bodyStyle>
    <p:otherStyle>
      <a:defPPr>
        <a:defRPr lang="en-US"/>
      </a:defPPr>
      <a:lvl1pPr marL="0" algn="l" defTabSz="266730" rtl="0" eaLnBrk="1" latinLnBrk="0" hangingPunct="1">
        <a:defRPr sz="525" kern="1200">
          <a:solidFill>
            <a:schemeClr val="tx1"/>
          </a:solidFill>
          <a:latin typeface="+mn-lt"/>
          <a:ea typeface="+mn-ea"/>
          <a:cs typeface="+mn-cs"/>
        </a:defRPr>
      </a:lvl1pPr>
      <a:lvl2pPr marL="133365" algn="l" defTabSz="266730" rtl="0" eaLnBrk="1" latinLnBrk="0" hangingPunct="1">
        <a:defRPr sz="525" kern="1200">
          <a:solidFill>
            <a:schemeClr val="tx1"/>
          </a:solidFill>
          <a:latin typeface="+mn-lt"/>
          <a:ea typeface="+mn-ea"/>
          <a:cs typeface="+mn-cs"/>
        </a:defRPr>
      </a:lvl2pPr>
      <a:lvl3pPr marL="266730" algn="l" defTabSz="266730" rtl="0" eaLnBrk="1" latinLnBrk="0" hangingPunct="1">
        <a:defRPr sz="525" kern="1200">
          <a:solidFill>
            <a:schemeClr val="tx1"/>
          </a:solidFill>
          <a:latin typeface="+mn-lt"/>
          <a:ea typeface="+mn-ea"/>
          <a:cs typeface="+mn-cs"/>
        </a:defRPr>
      </a:lvl3pPr>
      <a:lvl4pPr marL="400096" algn="l" defTabSz="266730" rtl="0" eaLnBrk="1" latinLnBrk="0" hangingPunct="1">
        <a:defRPr sz="525" kern="1200">
          <a:solidFill>
            <a:schemeClr val="tx1"/>
          </a:solidFill>
          <a:latin typeface="+mn-lt"/>
          <a:ea typeface="+mn-ea"/>
          <a:cs typeface="+mn-cs"/>
        </a:defRPr>
      </a:lvl4pPr>
      <a:lvl5pPr marL="533461" algn="l" defTabSz="266730" rtl="0" eaLnBrk="1" latinLnBrk="0" hangingPunct="1">
        <a:defRPr sz="525" kern="1200">
          <a:solidFill>
            <a:schemeClr val="tx1"/>
          </a:solidFill>
          <a:latin typeface="+mn-lt"/>
          <a:ea typeface="+mn-ea"/>
          <a:cs typeface="+mn-cs"/>
        </a:defRPr>
      </a:lvl5pPr>
      <a:lvl6pPr marL="666826" algn="l" defTabSz="266730" rtl="0" eaLnBrk="1" latinLnBrk="0" hangingPunct="1">
        <a:defRPr sz="525" kern="1200">
          <a:solidFill>
            <a:schemeClr val="tx1"/>
          </a:solidFill>
          <a:latin typeface="+mn-lt"/>
          <a:ea typeface="+mn-ea"/>
          <a:cs typeface="+mn-cs"/>
        </a:defRPr>
      </a:lvl6pPr>
      <a:lvl7pPr marL="800191" algn="l" defTabSz="266730" rtl="0" eaLnBrk="1" latinLnBrk="0" hangingPunct="1">
        <a:defRPr sz="525" kern="1200">
          <a:solidFill>
            <a:schemeClr val="tx1"/>
          </a:solidFill>
          <a:latin typeface="+mn-lt"/>
          <a:ea typeface="+mn-ea"/>
          <a:cs typeface="+mn-cs"/>
        </a:defRPr>
      </a:lvl7pPr>
      <a:lvl8pPr marL="933557" algn="l" defTabSz="266730" rtl="0" eaLnBrk="1" latinLnBrk="0" hangingPunct="1">
        <a:defRPr sz="525" kern="1200">
          <a:solidFill>
            <a:schemeClr val="tx1"/>
          </a:solidFill>
          <a:latin typeface="+mn-lt"/>
          <a:ea typeface="+mn-ea"/>
          <a:cs typeface="+mn-cs"/>
        </a:defRPr>
      </a:lvl8pPr>
      <a:lvl9pPr marL="1066922" algn="l" defTabSz="266730" rtl="0" eaLnBrk="1" latinLnBrk="0" hangingPunct="1">
        <a:defRPr sz="5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jpe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jpeg"/></Relationships>
</file>

<file path=ppt/slides/_rels/slide2.xml.rels><?xml version="1.0" encoding="UTF-8" standalone="yes"?>
<Relationships xmlns="http://schemas.openxmlformats.org/package/2006/relationships"><Relationship Id="rId8" Type="http://schemas.openxmlformats.org/officeDocument/2006/relationships/image" Target="../media/image15.jpeg"/><Relationship Id="rId13" Type="http://schemas.openxmlformats.org/officeDocument/2006/relationships/hyperlink" Target="https://www.researchgate.net/publication/299679931_Matrix_Applications_in_Computer_Graphics" TargetMode="External"/><Relationship Id="rId3" Type="http://schemas.openxmlformats.org/officeDocument/2006/relationships/image" Target="../media/image3.png"/><Relationship Id="rId7" Type="http://schemas.openxmlformats.org/officeDocument/2006/relationships/image" Target="../media/image14.jpeg"/><Relationship Id="rId12" Type="http://schemas.openxmlformats.org/officeDocument/2006/relationships/hyperlink" Target="https://doi.org/10.31803/tg-20180119143651"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3.sv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jpeg"/><Relationship Id="rId4" Type="http://schemas.openxmlformats.org/officeDocument/2006/relationships/image" Target="../media/image4.jpeg"/><Relationship Id="rId9" Type="http://schemas.openxmlformats.org/officeDocument/2006/relationships/image" Target="../media/image16.jpeg"/><Relationship Id="rId1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E9DD"/>
        </a:solidFill>
        <a:effectLst/>
      </p:bgPr>
    </p:bg>
    <p:spTree>
      <p:nvGrpSpPr>
        <p:cNvPr id="1" name=""/>
        <p:cNvGrpSpPr/>
        <p:nvPr/>
      </p:nvGrpSpPr>
      <p:grpSpPr>
        <a:xfrm>
          <a:off x="0" y="0"/>
          <a:ext cx="0" cy="0"/>
          <a:chOff x="0" y="0"/>
          <a:chExt cx="0" cy="0"/>
        </a:xfrm>
      </p:grpSpPr>
      <p:sp>
        <p:nvSpPr>
          <p:cNvPr id="3" name="AutoShape 3"/>
          <p:cNvSpPr/>
          <p:nvPr/>
        </p:nvSpPr>
        <p:spPr>
          <a:xfrm>
            <a:off x="37531" y="2143707"/>
            <a:ext cx="12801600" cy="0"/>
          </a:xfrm>
          <a:prstGeom prst="line">
            <a:avLst/>
          </a:prstGeom>
          <a:ln w="38100" cap="flat">
            <a:solidFill>
              <a:srgbClr val="AFADAB"/>
            </a:solidFill>
            <a:prstDash val="solid"/>
            <a:headEnd type="none" w="sm" len="sm"/>
            <a:tailEnd type="none" w="sm" len="sm"/>
          </a:ln>
        </p:spPr>
      </p:sp>
      <p:sp>
        <p:nvSpPr>
          <p:cNvPr id="4" name="AutoShape 4"/>
          <p:cNvSpPr/>
          <p:nvPr/>
        </p:nvSpPr>
        <p:spPr>
          <a:xfrm rot="5400000">
            <a:off x="534907" y="5851663"/>
            <a:ext cx="7488646" cy="10430"/>
          </a:xfrm>
          <a:prstGeom prst="line">
            <a:avLst/>
          </a:prstGeom>
          <a:ln w="38100" cap="flat">
            <a:solidFill>
              <a:srgbClr val="AFADAB"/>
            </a:solidFill>
            <a:prstDash val="solid"/>
            <a:headEnd type="none" w="sm" len="sm"/>
            <a:tailEnd type="none" w="sm" len="sm"/>
          </a:ln>
        </p:spPr>
      </p:sp>
      <p:sp>
        <p:nvSpPr>
          <p:cNvPr id="11" name="Rectangle 10">
            <a:extLst>
              <a:ext uri="{FF2B5EF4-FFF2-40B4-BE49-F238E27FC236}">
                <a16:creationId xmlns:a16="http://schemas.microsoft.com/office/drawing/2014/main" id="{B863F008-DCE2-D3D8-BED7-D11FE9CCEB98}"/>
              </a:ext>
            </a:extLst>
          </p:cNvPr>
          <p:cNvSpPr/>
          <p:nvPr/>
        </p:nvSpPr>
        <p:spPr>
          <a:xfrm>
            <a:off x="0" y="2155745"/>
            <a:ext cx="4284440" cy="4461531"/>
          </a:xfrm>
          <a:prstGeom prst="rect">
            <a:avLst/>
          </a:prstGeom>
          <a:blipFill dpi="0" rotWithShape="1">
            <a:blip r:embed="rId3">
              <a:alphaModFix amt="40000"/>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46" name="Group 45">
            <a:extLst>
              <a:ext uri="{FF2B5EF4-FFF2-40B4-BE49-F238E27FC236}">
                <a16:creationId xmlns:a16="http://schemas.microsoft.com/office/drawing/2014/main" id="{7237EA0D-6614-0229-7701-2CB440ABFE3E}"/>
              </a:ext>
            </a:extLst>
          </p:cNvPr>
          <p:cNvGrpSpPr/>
          <p:nvPr/>
        </p:nvGrpSpPr>
        <p:grpSpPr>
          <a:xfrm>
            <a:off x="14799" y="-339607"/>
            <a:ext cx="12797866" cy="2483314"/>
            <a:chOff x="1" y="-186995"/>
            <a:chExt cx="9178854" cy="1367372"/>
          </a:xfrm>
        </p:grpSpPr>
        <p:sp>
          <p:nvSpPr>
            <p:cNvPr id="9" name="Title 1">
              <a:extLst>
                <a:ext uri="{FF2B5EF4-FFF2-40B4-BE49-F238E27FC236}">
                  <a16:creationId xmlns:a16="http://schemas.microsoft.com/office/drawing/2014/main" id="{5A2E938D-C236-E9B4-2530-0FD10EDFCC5B}"/>
                </a:ext>
              </a:extLst>
            </p:cNvPr>
            <p:cNvSpPr txBox="1">
              <a:spLocks/>
            </p:cNvSpPr>
            <p:nvPr/>
          </p:nvSpPr>
          <p:spPr>
            <a:xfrm>
              <a:off x="1519931" y="-186995"/>
              <a:ext cx="6781800" cy="1077625"/>
            </a:xfrm>
            <a:prstGeom prst="rect">
              <a:avLst/>
            </a:prstGeom>
          </p:spPr>
          <p:txBody>
            <a:bodyPr vert="horz" lIns="91440" tIns="45720" rIns="91440" bIns="45720" rtlCol="0" anchor="ctr">
              <a:noAutofit/>
            </a:bodyPr>
            <a:lstStyle>
              <a:lvl1pPr algn="l" defTabSz="1280160" rtl="0" eaLnBrk="1" latinLnBrk="0" hangingPunct="1">
                <a:lnSpc>
                  <a:spcPct val="90000"/>
                </a:lnSpc>
                <a:spcBef>
                  <a:spcPct val="0"/>
                </a:spcBef>
                <a:buNone/>
                <a:defRPr sz="5880" b="0" kern="1200" cap="all" baseline="0">
                  <a:blipFill>
                    <a:blip r:embed="rId4">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spcBef>
                  <a:spcPts val="0"/>
                </a:spcBef>
              </a:pPr>
              <a:r>
                <a:rPr lang="en-US" sz="1200" b="1" dirty="0">
                  <a:solidFill>
                    <a:srgbClr val="000000"/>
                  </a:solidFill>
                  <a:latin typeface="Times New Roman" panose="02020603050405020304" pitchFamily="18" charset="0"/>
                </a:rPr>
                <a:t>       K. J. Somaiya College of Engineering, Mumbai – 400 077</a:t>
              </a:r>
              <a:endParaRPr lang="en-US" sz="1200" dirty="0">
                <a:solidFill>
                  <a:srgbClr val="222222"/>
                </a:solidFill>
                <a:latin typeface="Arial" panose="020B0604020202020204" pitchFamily="34" charset="0"/>
              </a:endParaRPr>
            </a:p>
            <a:p>
              <a:pPr algn="ctr">
                <a:spcBef>
                  <a:spcPts val="0"/>
                </a:spcBef>
              </a:pPr>
              <a:r>
                <a:rPr lang="en-US" sz="1100" dirty="0">
                  <a:solidFill>
                    <a:srgbClr val="000000"/>
                  </a:solidFill>
                  <a:latin typeface="Times New Roman" panose="02020603050405020304" pitchFamily="18" charset="0"/>
                </a:rPr>
                <a:t>(A Constituent College of Somaiya Vidyavihar University)</a:t>
              </a:r>
              <a:br>
                <a:rPr lang="en-US" sz="1100" dirty="0">
                  <a:solidFill>
                    <a:srgbClr val="000000"/>
                  </a:solidFill>
                  <a:latin typeface="Times New Roman" panose="02020603050405020304" pitchFamily="18" charset="0"/>
                </a:rPr>
              </a:br>
              <a:r>
                <a:rPr lang="en-US" sz="1200" b="1" dirty="0">
                  <a:solidFill>
                    <a:srgbClr val="000000"/>
                  </a:solidFill>
                  <a:latin typeface="Times New Roman" panose="02020603050405020304" pitchFamily="18" charset="0"/>
                </a:rPr>
                <a:t>       Dept. of  Science and Humanities</a:t>
              </a:r>
              <a:endParaRPr lang="en-US" sz="1200" dirty="0">
                <a:solidFill>
                  <a:srgbClr val="222222"/>
                </a:solidFill>
                <a:latin typeface="Arial" panose="020B0604020202020204" pitchFamily="34" charset="0"/>
              </a:endParaRPr>
            </a:p>
            <a:p>
              <a:pPr algn="ctr">
                <a:spcBef>
                  <a:spcPts val="0"/>
                </a:spcBef>
              </a:pPr>
              <a:r>
                <a:rPr lang="en-US" sz="1200" b="1" dirty="0">
                  <a:solidFill>
                    <a:srgbClr val="000000"/>
                  </a:solidFill>
                  <a:latin typeface="Times New Roman" panose="02020603050405020304" pitchFamily="18" charset="0"/>
                </a:rPr>
                <a:t>       F.Y. B. Tech. Semester –II  (2022-23) </a:t>
              </a:r>
              <a:endParaRPr lang="en-US" sz="1200" dirty="0">
                <a:solidFill>
                  <a:srgbClr val="222222"/>
                </a:solidFill>
                <a:latin typeface="Arial" panose="020B0604020202020204" pitchFamily="34" charset="0"/>
              </a:endParaRPr>
            </a:p>
            <a:p>
              <a:pPr algn="ctr">
                <a:spcBef>
                  <a:spcPts val="0"/>
                </a:spcBef>
                <a:spcAft>
                  <a:spcPts val="0"/>
                </a:spcAft>
              </a:pPr>
              <a:r>
                <a:rPr lang="en-US" sz="1200" b="1" dirty="0">
                  <a:solidFill>
                    <a:srgbClr val="000000"/>
                  </a:solidFill>
                  <a:latin typeface="Times New Roman" panose="02020603050405020304" pitchFamily="18" charset="0"/>
                </a:rPr>
                <a:t>       Applied Mathematics-II</a:t>
              </a:r>
              <a:endParaRPr lang="en-US" sz="1200" dirty="0">
                <a:solidFill>
                  <a:srgbClr val="222222"/>
                </a:solidFill>
                <a:latin typeface="Arial" panose="020B0604020202020204" pitchFamily="34" charset="0"/>
              </a:endParaRPr>
            </a:p>
            <a:p>
              <a:pPr algn="ctr">
                <a:spcBef>
                  <a:spcPts val="0"/>
                </a:spcBef>
                <a:spcAft>
                  <a:spcPts val="0"/>
                </a:spcAft>
              </a:pPr>
              <a:r>
                <a:rPr lang="en-US" sz="1200" b="1" dirty="0">
                  <a:solidFill>
                    <a:srgbClr val="000000"/>
                  </a:solidFill>
                  <a:latin typeface="Times New Roman" panose="02020603050405020304" pitchFamily="18" charset="0"/>
                </a:rPr>
                <a:t>     IA-II</a:t>
              </a:r>
              <a:endParaRPr lang="en-US" sz="1200" dirty="0">
                <a:solidFill>
                  <a:srgbClr val="222222"/>
                </a:solidFill>
                <a:latin typeface="Arial" panose="020B0604020202020204" pitchFamily="34" charset="0"/>
              </a:endParaRPr>
            </a:p>
            <a:p>
              <a:pPr algn="ctr"/>
              <a:endParaRPr lang="en-US" sz="1050" dirty="0"/>
            </a:p>
          </p:txBody>
        </p:sp>
        <p:sp>
          <p:nvSpPr>
            <p:cNvPr id="15" name="TextBox 14">
              <a:extLst>
                <a:ext uri="{FF2B5EF4-FFF2-40B4-BE49-F238E27FC236}">
                  <a16:creationId xmlns:a16="http://schemas.microsoft.com/office/drawing/2014/main" id="{0F9BFFA7-F79E-A19F-80A3-999061F07EEE}"/>
                </a:ext>
              </a:extLst>
            </p:cNvPr>
            <p:cNvSpPr txBox="1"/>
            <p:nvPr/>
          </p:nvSpPr>
          <p:spPr>
            <a:xfrm>
              <a:off x="6499916" y="654816"/>
              <a:ext cx="2678939" cy="508408"/>
            </a:xfrm>
            <a:prstGeom prst="rect">
              <a:avLst/>
            </a:prstGeom>
            <a:solidFill>
              <a:srgbClr val="F3F3F2"/>
            </a:solidFill>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IN" sz="1800" b="1" dirty="0">
                  <a:solidFill>
                    <a:schemeClr val="tx1"/>
                  </a:solidFill>
                </a:rPr>
                <a:t>NAME : Om Thanage</a:t>
              </a:r>
            </a:p>
            <a:p>
              <a:r>
                <a:rPr lang="en-IN" sz="1800" b="1" dirty="0">
                  <a:solidFill>
                    <a:schemeClr val="tx1"/>
                  </a:solidFill>
                </a:rPr>
                <a:t>ROLL NO. : 16010123217</a:t>
              </a:r>
            </a:p>
            <a:p>
              <a:r>
                <a:rPr lang="en-IN" sz="1800" b="1" dirty="0">
                  <a:solidFill>
                    <a:schemeClr val="tx1"/>
                  </a:solidFill>
                </a:rPr>
                <a:t>DIV:  1          BATCH: C4 </a:t>
              </a:r>
            </a:p>
          </p:txBody>
        </p:sp>
        <p:sp>
          <p:nvSpPr>
            <p:cNvPr id="22" name="Title 1">
              <a:extLst>
                <a:ext uri="{FF2B5EF4-FFF2-40B4-BE49-F238E27FC236}">
                  <a16:creationId xmlns:a16="http://schemas.microsoft.com/office/drawing/2014/main" id="{06A8F0B3-E9FD-5A88-6AD5-2ABBE07AE0B2}"/>
                </a:ext>
              </a:extLst>
            </p:cNvPr>
            <p:cNvSpPr txBox="1">
              <a:spLocks/>
            </p:cNvSpPr>
            <p:nvPr/>
          </p:nvSpPr>
          <p:spPr>
            <a:xfrm>
              <a:off x="3312" y="661445"/>
              <a:ext cx="6514532" cy="518932"/>
            </a:xfrm>
            <a:prstGeom prst="rect">
              <a:avLst/>
            </a:prstGeom>
            <a:solidFill>
              <a:schemeClr val="accent2"/>
            </a:solidFill>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2700" b="1" dirty="0">
                  <a:latin typeface="Arial Black" panose="020B0A04020102020204" pitchFamily="34" charset="0"/>
                  <a:cs typeface="Aharoni" panose="020B0604020202020204" pitchFamily="2" charset="-79"/>
                </a:rPr>
                <a:t>Application of matrices in Computer Graphics</a:t>
              </a:r>
            </a:p>
          </p:txBody>
        </p:sp>
        <p:pic>
          <p:nvPicPr>
            <p:cNvPr id="40" name="Content Placeholder 6" descr="A close up of a sign&#10;&#10;Description automatically generated">
              <a:extLst>
                <a:ext uri="{FF2B5EF4-FFF2-40B4-BE49-F238E27FC236}">
                  <a16:creationId xmlns:a16="http://schemas.microsoft.com/office/drawing/2014/main" id="{63AFE689-0C3D-D981-B5A1-0D089E3E598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32532" y="0"/>
              <a:ext cx="1011469" cy="624765"/>
            </a:xfrm>
            <a:prstGeom prst="rect">
              <a:avLst/>
            </a:prstGeom>
          </p:spPr>
        </p:pic>
        <p:pic>
          <p:nvPicPr>
            <p:cNvPr id="43" name="Picture 42" descr="A picture containing drawing&#10;&#10;Description automatically generated">
              <a:extLst>
                <a:ext uri="{FF2B5EF4-FFF2-40B4-BE49-F238E27FC236}">
                  <a16:creationId xmlns:a16="http://schemas.microsoft.com/office/drawing/2014/main" id="{5284B7E2-407B-EC72-C6E4-E199460372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2813689" cy="639507"/>
            </a:xfrm>
            <a:prstGeom prst="rect">
              <a:avLst/>
            </a:prstGeom>
          </p:spPr>
        </p:pic>
      </p:grpSp>
      <p:grpSp>
        <p:nvGrpSpPr>
          <p:cNvPr id="16" name="Group 15">
            <a:extLst>
              <a:ext uri="{FF2B5EF4-FFF2-40B4-BE49-F238E27FC236}">
                <a16:creationId xmlns:a16="http://schemas.microsoft.com/office/drawing/2014/main" id="{798F800A-7BC7-3368-3992-E35C353F1C32}"/>
              </a:ext>
            </a:extLst>
          </p:cNvPr>
          <p:cNvGrpSpPr/>
          <p:nvPr/>
        </p:nvGrpSpPr>
        <p:grpSpPr>
          <a:xfrm>
            <a:off x="302246" y="2162187"/>
            <a:ext cx="3695345" cy="4497772"/>
            <a:chOff x="284046" y="2413000"/>
            <a:chExt cx="3695345" cy="4497772"/>
          </a:xfrm>
        </p:grpSpPr>
        <p:sp>
          <p:nvSpPr>
            <p:cNvPr id="13" name="TextBox 12">
              <a:extLst>
                <a:ext uri="{FF2B5EF4-FFF2-40B4-BE49-F238E27FC236}">
                  <a16:creationId xmlns:a16="http://schemas.microsoft.com/office/drawing/2014/main" id="{4B0E4EE8-AD53-304A-BBF3-C72E7A2A8A74}"/>
                </a:ext>
              </a:extLst>
            </p:cNvPr>
            <p:cNvSpPr txBox="1"/>
            <p:nvPr/>
          </p:nvSpPr>
          <p:spPr>
            <a:xfrm>
              <a:off x="284046" y="3155898"/>
              <a:ext cx="3688399" cy="3754874"/>
            </a:xfrm>
            <a:prstGeom prst="rect">
              <a:avLst/>
            </a:prstGeom>
            <a:noFill/>
          </p:spPr>
          <p:txBody>
            <a:bodyPr wrap="square" rtlCol="0">
              <a:spAutoFit/>
            </a:bodyPr>
            <a:lstStyle/>
            <a:p>
              <a:r>
                <a:rPr lang="en-US" sz="2000" dirty="0">
                  <a:solidFill>
                    <a:srgbClr val="002060"/>
                  </a:solidFill>
                  <a:latin typeface="Arial Black" panose="020B0A04020102020204" pitchFamily="34" charset="0"/>
                </a:rPr>
                <a:t>The evolution of computer graphics has been driven by the use of matrices to achieve realistic visual effects. This presentation explores the transformative power of matrices in enhancing visual realism in computer graphics.</a:t>
              </a:r>
            </a:p>
            <a:p>
              <a:endParaRPr lang="en-IN" sz="1800" dirty="0"/>
            </a:p>
          </p:txBody>
        </p:sp>
        <p:sp>
          <p:nvSpPr>
            <p:cNvPr id="12" name="TextBox 11">
              <a:extLst>
                <a:ext uri="{FF2B5EF4-FFF2-40B4-BE49-F238E27FC236}">
                  <a16:creationId xmlns:a16="http://schemas.microsoft.com/office/drawing/2014/main" id="{7A1A9072-F73E-292A-8F68-D6D1A092DBB7}"/>
                </a:ext>
              </a:extLst>
            </p:cNvPr>
            <p:cNvSpPr txBox="1"/>
            <p:nvPr/>
          </p:nvSpPr>
          <p:spPr>
            <a:xfrm>
              <a:off x="290992" y="2413000"/>
              <a:ext cx="3688399" cy="707886"/>
            </a:xfrm>
            <a:prstGeom prst="rect">
              <a:avLst/>
            </a:prstGeom>
            <a:noFill/>
            <a:ln>
              <a:noFill/>
            </a:ln>
          </p:spPr>
          <p:txBody>
            <a:bodyPr wrap="square" rtlCol="0">
              <a:spAutoFit/>
            </a:bodyPr>
            <a:lstStyle/>
            <a:p>
              <a:r>
                <a:rPr lang="en-IN" sz="4000" b="1" dirty="0">
                  <a:ln>
                    <a:solidFill>
                      <a:schemeClr val="tx1"/>
                    </a:solidFill>
                  </a:ln>
                  <a:solidFill>
                    <a:schemeClr val="bg1"/>
                  </a:solidFill>
                  <a:latin typeface="Arial Black" panose="020B0A04020102020204" pitchFamily="34" charset="0"/>
                </a:rPr>
                <a:t>Introduction</a:t>
              </a:r>
            </a:p>
          </p:txBody>
        </p:sp>
      </p:grpSp>
      <p:sp>
        <p:nvSpPr>
          <p:cNvPr id="41" name="Rectangle 40">
            <a:extLst>
              <a:ext uri="{FF2B5EF4-FFF2-40B4-BE49-F238E27FC236}">
                <a16:creationId xmlns:a16="http://schemas.microsoft.com/office/drawing/2014/main" id="{CB8AAE57-8005-D9EB-CA30-38B6F3DAE7B7}"/>
              </a:ext>
            </a:extLst>
          </p:cNvPr>
          <p:cNvSpPr/>
          <p:nvPr/>
        </p:nvSpPr>
        <p:spPr>
          <a:xfrm>
            <a:off x="1" y="6617276"/>
            <a:ext cx="4267068" cy="3015076"/>
          </a:xfrm>
          <a:prstGeom prst="rect">
            <a:avLst/>
          </a:prstGeom>
          <a:blipFill dpi="0" rotWithShape="1">
            <a:blip r:embed="rId7">
              <a:alphaModFix/>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CF65054F-7A67-CCD3-9247-2D49EDA31C1A}"/>
              </a:ext>
            </a:extLst>
          </p:cNvPr>
          <p:cNvSpPr txBox="1"/>
          <p:nvPr/>
        </p:nvSpPr>
        <p:spPr>
          <a:xfrm>
            <a:off x="60166" y="8697162"/>
            <a:ext cx="4093527" cy="923330"/>
          </a:xfrm>
          <a:prstGeom prst="rect">
            <a:avLst/>
          </a:prstGeom>
          <a:solidFill>
            <a:schemeClr val="bg1"/>
          </a:solidFill>
        </p:spPr>
        <p:txBody>
          <a:bodyPr wrap="square" rtlCol="0">
            <a:spAutoFit/>
          </a:bodyPr>
          <a:lstStyle/>
          <a:p>
            <a:r>
              <a:rPr lang="en-US" sz="1800" b="0" i="0" dirty="0">
                <a:effectLst/>
              </a:rPr>
              <a:t>Matrices help show transformations like translation, rotation, and scaling, making visuals more realistic.</a:t>
            </a:r>
            <a:endParaRPr lang="en-US" sz="800" dirty="0"/>
          </a:p>
        </p:txBody>
      </p:sp>
      <p:sp>
        <p:nvSpPr>
          <p:cNvPr id="17" name="TextBox 16">
            <a:extLst>
              <a:ext uri="{FF2B5EF4-FFF2-40B4-BE49-F238E27FC236}">
                <a16:creationId xmlns:a16="http://schemas.microsoft.com/office/drawing/2014/main" id="{434B70CB-767C-4347-7F95-ACF4077AC259}"/>
              </a:ext>
            </a:extLst>
          </p:cNvPr>
          <p:cNvSpPr txBox="1"/>
          <p:nvPr/>
        </p:nvSpPr>
        <p:spPr>
          <a:xfrm>
            <a:off x="0" y="6583025"/>
            <a:ext cx="4280961" cy="477054"/>
          </a:xfrm>
          <a:prstGeom prst="rect">
            <a:avLst/>
          </a:prstGeom>
          <a:noFill/>
          <a:ln>
            <a:noFill/>
          </a:ln>
        </p:spPr>
        <p:txBody>
          <a:bodyPr wrap="square" rtlCol="0">
            <a:spAutoFit/>
          </a:bodyPr>
          <a:lstStyle/>
          <a:p>
            <a:pPr algn="ctr"/>
            <a:r>
              <a:rPr lang="en-IN" sz="2500" dirty="0">
                <a:ln>
                  <a:solidFill>
                    <a:schemeClr val="tx1"/>
                  </a:solidFill>
                </a:ln>
                <a:latin typeface="Artifakt Element" panose="020B0503050000020004" pitchFamily="34" charset="0"/>
                <a:ea typeface="Artifakt Element" panose="020B0503050000020004" pitchFamily="34" charset="0"/>
              </a:rPr>
              <a:t>Fundamentals of Matrices</a:t>
            </a:r>
          </a:p>
        </p:txBody>
      </p:sp>
      <p:sp>
        <p:nvSpPr>
          <p:cNvPr id="42" name="Rectangle 41">
            <a:extLst>
              <a:ext uri="{FF2B5EF4-FFF2-40B4-BE49-F238E27FC236}">
                <a16:creationId xmlns:a16="http://schemas.microsoft.com/office/drawing/2014/main" id="{88757261-B0A7-4E7C-7A14-56D6E03148B8}"/>
              </a:ext>
            </a:extLst>
          </p:cNvPr>
          <p:cNvSpPr/>
          <p:nvPr/>
        </p:nvSpPr>
        <p:spPr>
          <a:xfrm>
            <a:off x="4267069" y="2155745"/>
            <a:ext cx="8572056" cy="871109"/>
          </a:xfrm>
          <a:prstGeom prst="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6200000" scaled="1"/>
            <a:tileRect/>
          </a:gradFill>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bodyPr>
          <a:lstStyle/>
          <a:p>
            <a:pPr algn="ctr" defTabSz="914400">
              <a:spcBef>
                <a:spcPct val="0"/>
              </a:spcBef>
            </a:pPr>
            <a:r>
              <a:rPr lang="en-US" sz="3600" b="1" dirty="0">
                <a:latin typeface="Arial Black" panose="020B0A04020102020204" pitchFamily="34" charset="0"/>
                <a:cs typeface="Aharoni" panose="020B0604020202020204" pitchFamily="2" charset="-79"/>
              </a:rPr>
              <a:t>Applications</a:t>
            </a:r>
            <a:endParaRPr lang="en-IN" sz="3600" b="1" dirty="0">
              <a:latin typeface="Arial Black" panose="020B0A04020102020204" pitchFamily="34" charset="0"/>
              <a:cs typeface="Aharoni" panose="020B0604020202020204" pitchFamily="2" charset="-79"/>
            </a:endParaRPr>
          </a:p>
        </p:txBody>
      </p:sp>
      <p:pic>
        <p:nvPicPr>
          <p:cNvPr id="63" name="Picture 2" descr="An example of a 3D model with different shading effects applied, showcasing the impact of matrices on visual realism.">
            <a:extLst>
              <a:ext uri="{FF2B5EF4-FFF2-40B4-BE49-F238E27FC236}">
                <a16:creationId xmlns:a16="http://schemas.microsoft.com/office/drawing/2014/main" id="{3FD883ED-8C83-696B-CCB7-7A83F0141004}"/>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270201" y="3086151"/>
            <a:ext cx="2113364" cy="21133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2" name="Picture 6" descr="An example of a textured 3D model, emphasizing the impact of matrices on realistic surface detailing.">
            <a:extLst>
              <a:ext uri="{FF2B5EF4-FFF2-40B4-BE49-F238E27FC236}">
                <a16:creationId xmlns:a16="http://schemas.microsoft.com/office/drawing/2014/main" id="{E488DC99-9998-E60E-2283-93DDA3C5497A}"/>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b="3326"/>
          <a:stretch/>
        </p:blipFill>
        <p:spPr bwMode="auto">
          <a:xfrm>
            <a:off x="4531002" y="3086152"/>
            <a:ext cx="2123794" cy="21133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4" name="Picture 10" descr="An illustration depicting the optimization process of matrix operations, emphasizing the importance of efficient matrix handling.">
            <a:extLst>
              <a:ext uri="{FF2B5EF4-FFF2-40B4-BE49-F238E27FC236}">
                <a16:creationId xmlns:a16="http://schemas.microsoft.com/office/drawing/2014/main" id="{1DB8442E-CD9D-FF97-86A6-79AF4ED1AA82}"/>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b="5831"/>
          <a:stretch/>
        </p:blipFill>
        <p:spPr bwMode="auto">
          <a:xfrm>
            <a:off x="9998970" y="3086151"/>
            <a:ext cx="2244204" cy="21133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5" name="Picture 12">
            <a:extLst>
              <a:ext uri="{FF2B5EF4-FFF2-40B4-BE49-F238E27FC236}">
                <a16:creationId xmlns:a16="http://schemas.microsoft.com/office/drawing/2014/main" id="{83B86F94-8E7D-79C7-6367-7AFCC4C58C84}"/>
              </a:ext>
            </a:extLst>
          </p:cNvPr>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l="17932" t="22004" r="19244" b="22327"/>
          <a:stretch/>
        </p:blipFill>
        <p:spPr bwMode="auto">
          <a:xfrm>
            <a:off x="4560295" y="6431273"/>
            <a:ext cx="2113364" cy="21133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3" name="Picture 8" descr="A comparison between a scene rendered with and without ray tracing, showcasing the impact of matrices on realistic reflections.">
            <a:extLst>
              <a:ext uri="{FF2B5EF4-FFF2-40B4-BE49-F238E27FC236}">
                <a16:creationId xmlns:a16="http://schemas.microsoft.com/office/drawing/2014/main" id="{F478C5CB-BE5C-766F-B1C2-25379D570128}"/>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270201" y="6431273"/>
            <a:ext cx="2086615" cy="208661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66" name="Picture 2" descr="A comparison between a 3D scene and its projected 2D representation, highlighting the role of matrices in perspective and projection.">
            <a:extLst>
              <a:ext uri="{FF2B5EF4-FFF2-40B4-BE49-F238E27FC236}">
                <a16:creationId xmlns:a16="http://schemas.microsoft.com/office/drawing/2014/main" id="{90DF1837-9D0B-6D38-CF77-7BF1650B7335}"/>
              </a:ext>
            </a:extLst>
          </p:cNvPr>
          <p:cNvPicPr>
            <a:picLocks noChangeAspect="1" noChangeArrowheads="1"/>
          </p:cNvPicPr>
          <p:nvPr/>
        </p:nvPicPr>
        <p:blipFill rotWithShape="1">
          <a:blip r:embed="rId13" cstate="print">
            <a:extLst>
              <a:ext uri="{28A0092B-C50C-407E-A947-70E740481C1C}">
                <a14:useLocalDpi xmlns:a14="http://schemas.microsoft.com/office/drawing/2010/main" val="0"/>
              </a:ext>
            </a:extLst>
          </a:blip>
          <a:srcRect r="11140"/>
          <a:stretch/>
        </p:blipFill>
        <p:spPr bwMode="auto">
          <a:xfrm>
            <a:off x="9998970" y="6456673"/>
            <a:ext cx="2254809" cy="211336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78" name="TextBox 77">
            <a:extLst>
              <a:ext uri="{FF2B5EF4-FFF2-40B4-BE49-F238E27FC236}">
                <a16:creationId xmlns:a16="http://schemas.microsoft.com/office/drawing/2014/main" id="{3A5E2E07-1F9F-3F96-9359-A3F57BF0D0A7}"/>
              </a:ext>
            </a:extLst>
          </p:cNvPr>
          <p:cNvSpPr txBox="1"/>
          <p:nvPr/>
        </p:nvSpPr>
        <p:spPr>
          <a:xfrm>
            <a:off x="4724400" y="5334000"/>
            <a:ext cx="1938828" cy="877163"/>
          </a:xfrm>
          <a:prstGeom prst="rect">
            <a:avLst/>
          </a:prstGeom>
          <a:noFill/>
        </p:spPr>
        <p:txBody>
          <a:bodyPr wrap="square" rtlCol="0">
            <a:spAutoFit/>
          </a:bodyPr>
          <a:lstStyle/>
          <a:p>
            <a:r>
              <a:rPr lang="en-US" sz="1500" dirty="0"/>
              <a:t>Texture Mapping</a:t>
            </a:r>
          </a:p>
          <a:p>
            <a:r>
              <a:rPr lang="en-US" sz="900" b="0" i="0" dirty="0">
                <a:effectLst/>
              </a:rPr>
              <a:t>Matrices are key in creating lifelike lighting and shading effects in computer graphics, improving scene realism through manipulation.</a:t>
            </a:r>
            <a:endParaRPr lang="en-IN" sz="900" dirty="0"/>
          </a:p>
        </p:txBody>
      </p:sp>
      <p:sp>
        <p:nvSpPr>
          <p:cNvPr id="79" name="TextBox 78">
            <a:extLst>
              <a:ext uri="{FF2B5EF4-FFF2-40B4-BE49-F238E27FC236}">
                <a16:creationId xmlns:a16="http://schemas.microsoft.com/office/drawing/2014/main" id="{07E7C090-7707-B337-FF05-88D4CE4C8944}"/>
              </a:ext>
            </a:extLst>
          </p:cNvPr>
          <p:cNvSpPr txBox="1"/>
          <p:nvPr/>
        </p:nvSpPr>
        <p:spPr>
          <a:xfrm>
            <a:off x="7425228" y="5333999"/>
            <a:ext cx="1938828" cy="877163"/>
          </a:xfrm>
          <a:prstGeom prst="rect">
            <a:avLst/>
          </a:prstGeom>
          <a:noFill/>
        </p:spPr>
        <p:txBody>
          <a:bodyPr wrap="square" rtlCol="0">
            <a:spAutoFit/>
          </a:bodyPr>
          <a:lstStyle/>
          <a:p>
            <a:r>
              <a:rPr lang="en-US" sz="1500" dirty="0"/>
              <a:t>Lighting and Shading</a:t>
            </a:r>
          </a:p>
          <a:p>
            <a:r>
              <a:rPr lang="en-US" sz="900" dirty="0"/>
              <a:t>Matrices are vital for realistic lighting and shading in computer graphics, improving visual quality through manipulation.</a:t>
            </a:r>
            <a:endParaRPr lang="en-IN" sz="900" dirty="0"/>
          </a:p>
        </p:txBody>
      </p:sp>
      <p:sp>
        <p:nvSpPr>
          <p:cNvPr id="80" name="TextBox 79">
            <a:extLst>
              <a:ext uri="{FF2B5EF4-FFF2-40B4-BE49-F238E27FC236}">
                <a16:creationId xmlns:a16="http://schemas.microsoft.com/office/drawing/2014/main" id="{44711035-BB61-B6D8-EF8A-BE5436C1BA82}"/>
              </a:ext>
            </a:extLst>
          </p:cNvPr>
          <p:cNvSpPr txBox="1"/>
          <p:nvPr/>
        </p:nvSpPr>
        <p:spPr>
          <a:xfrm>
            <a:off x="4550439" y="8709145"/>
            <a:ext cx="2319703" cy="877163"/>
          </a:xfrm>
          <a:prstGeom prst="rect">
            <a:avLst/>
          </a:prstGeom>
          <a:noFill/>
        </p:spPr>
        <p:txBody>
          <a:bodyPr wrap="square" rtlCol="0">
            <a:spAutoFit/>
          </a:bodyPr>
          <a:lstStyle/>
          <a:p>
            <a:r>
              <a:rPr lang="en-US" sz="1500" dirty="0"/>
              <a:t>Interactive apps</a:t>
            </a:r>
          </a:p>
          <a:p>
            <a:r>
              <a:rPr lang="en-US" sz="900" dirty="0"/>
              <a:t>Matrices drive real-time visual manipulation in interactive applications, heightening user experiences with dynamic and realistic feedback.</a:t>
            </a:r>
            <a:endParaRPr lang="en-IN" sz="900" dirty="0"/>
          </a:p>
        </p:txBody>
      </p:sp>
      <p:sp>
        <p:nvSpPr>
          <p:cNvPr id="81" name="TextBox 80">
            <a:extLst>
              <a:ext uri="{FF2B5EF4-FFF2-40B4-BE49-F238E27FC236}">
                <a16:creationId xmlns:a16="http://schemas.microsoft.com/office/drawing/2014/main" id="{28EC577D-AC0F-5BF1-5C0D-3E45C1F863BA}"/>
              </a:ext>
            </a:extLst>
          </p:cNvPr>
          <p:cNvSpPr txBox="1"/>
          <p:nvPr/>
        </p:nvSpPr>
        <p:spPr>
          <a:xfrm>
            <a:off x="9998970" y="5344164"/>
            <a:ext cx="2765098" cy="877163"/>
          </a:xfrm>
          <a:prstGeom prst="rect">
            <a:avLst/>
          </a:prstGeom>
          <a:noFill/>
        </p:spPr>
        <p:txBody>
          <a:bodyPr wrap="square" rtlCol="0">
            <a:spAutoFit/>
          </a:bodyPr>
          <a:lstStyle/>
          <a:p>
            <a:r>
              <a:rPr lang="en-US" sz="1500" dirty="0"/>
              <a:t>Matrix Optimization Techniques</a:t>
            </a:r>
          </a:p>
          <a:p>
            <a:r>
              <a:rPr lang="en-US" sz="900" dirty="0"/>
              <a:t>Efficient matrix use is vital for fast rendering in computer graphics. Optimization techniques like matrix multiplication and parallel processing maintain realism and performance.</a:t>
            </a:r>
            <a:endParaRPr lang="en-IN" sz="900" dirty="0"/>
          </a:p>
        </p:txBody>
      </p:sp>
      <p:sp>
        <p:nvSpPr>
          <p:cNvPr id="82" name="TextBox 81">
            <a:extLst>
              <a:ext uri="{FF2B5EF4-FFF2-40B4-BE49-F238E27FC236}">
                <a16:creationId xmlns:a16="http://schemas.microsoft.com/office/drawing/2014/main" id="{B04F058B-D639-8217-DA6A-046068D5203F}"/>
              </a:ext>
            </a:extLst>
          </p:cNvPr>
          <p:cNvSpPr txBox="1"/>
          <p:nvPr/>
        </p:nvSpPr>
        <p:spPr>
          <a:xfrm>
            <a:off x="7202693" y="8697162"/>
            <a:ext cx="2161363" cy="877163"/>
          </a:xfrm>
          <a:prstGeom prst="rect">
            <a:avLst/>
          </a:prstGeom>
          <a:noFill/>
        </p:spPr>
        <p:txBody>
          <a:bodyPr wrap="square" rtlCol="0">
            <a:spAutoFit/>
          </a:bodyPr>
          <a:lstStyle/>
          <a:p>
            <a:r>
              <a:rPr lang="en-US" sz="1500" dirty="0"/>
              <a:t>Ray Tracing &amp; Reflections</a:t>
            </a:r>
          </a:p>
          <a:p>
            <a:r>
              <a:rPr lang="en-US" sz="900" dirty="0"/>
              <a:t>Matrices enable advanced effects like ray tracing and reflections, allowing for realistic lighting and visuals by manipulation.</a:t>
            </a:r>
            <a:endParaRPr lang="en-IN" sz="900" dirty="0"/>
          </a:p>
        </p:txBody>
      </p:sp>
      <p:sp>
        <p:nvSpPr>
          <p:cNvPr id="83" name="TextBox 82">
            <a:extLst>
              <a:ext uri="{FF2B5EF4-FFF2-40B4-BE49-F238E27FC236}">
                <a16:creationId xmlns:a16="http://schemas.microsoft.com/office/drawing/2014/main" id="{D09771F1-6B82-D93A-B8E2-0083F10ACE23}"/>
              </a:ext>
            </a:extLst>
          </p:cNvPr>
          <p:cNvSpPr txBox="1"/>
          <p:nvPr/>
        </p:nvSpPr>
        <p:spPr>
          <a:xfrm>
            <a:off x="9905999" y="8697163"/>
            <a:ext cx="2376303" cy="738664"/>
          </a:xfrm>
          <a:prstGeom prst="rect">
            <a:avLst/>
          </a:prstGeom>
          <a:noFill/>
        </p:spPr>
        <p:txBody>
          <a:bodyPr wrap="square" rtlCol="0">
            <a:spAutoFit/>
          </a:bodyPr>
          <a:lstStyle/>
          <a:p>
            <a:r>
              <a:rPr lang="en-US" sz="1500" dirty="0"/>
              <a:t>Perspective &amp; Projection</a:t>
            </a:r>
          </a:p>
          <a:p>
            <a:r>
              <a:rPr lang="en-US" sz="900" dirty="0"/>
              <a:t>Matrices are crucial for accurately translating 3D scenes to 2D screens through perspective and projection transformations.</a:t>
            </a:r>
            <a:endParaRPr lang="en-IN" sz="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E9DD"/>
        </a:solidFill>
        <a:effectLst/>
      </p:bgPr>
    </p:bg>
    <p:spTree>
      <p:nvGrpSpPr>
        <p:cNvPr id="1" name=""/>
        <p:cNvGrpSpPr/>
        <p:nvPr/>
      </p:nvGrpSpPr>
      <p:grpSpPr>
        <a:xfrm>
          <a:off x="0" y="0"/>
          <a:ext cx="0" cy="0"/>
          <a:chOff x="0" y="0"/>
          <a:chExt cx="0" cy="0"/>
        </a:xfrm>
      </p:grpSpPr>
      <p:sp>
        <p:nvSpPr>
          <p:cNvPr id="3" name="AutoShape 3"/>
          <p:cNvSpPr/>
          <p:nvPr/>
        </p:nvSpPr>
        <p:spPr>
          <a:xfrm>
            <a:off x="37531" y="2143707"/>
            <a:ext cx="12801600" cy="0"/>
          </a:xfrm>
          <a:prstGeom prst="line">
            <a:avLst/>
          </a:prstGeom>
          <a:ln w="38100" cap="flat">
            <a:solidFill>
              <a:srgbClr val="AFADAB"/>
            </a:solidFill>
            <a:prstDash val="solid"/>
            <a:headEnd type="none" w="sm" len="sm"/>
            <a:tailEnd type="none" w="sm" len="sm"/>
          </a:ln>
        </p:spPr>
      </p:sp>
      <p:grpSp>
        <p:nvGrpSpPr>
          <p:cNvPr id="46" name="Group 45">
            <a:extLst>
              <a:ext uri="{FF2B5EF4-FFF2-40B4-BE49-F238E27FC236}">
                <a16:creationId xmlns:a16="http://schemas.microsoft.com/office/drawing/2014/main" id="{7237EA0D-6614-0229-7701-2CB440ABFE3E}"/>
              </a:ext>
            </a:extLst>
          </p:cNvPr>
          <p:cNvGrpSpPr/>
          <p:nvPr/>
        </p:nvGrpSpPr>
        <p:grpSpPr>
          <a:xfrm>
            <a:off x="14799" y="-339607"/>
            <a:ext cx="12772002" cy="2483311"/>
            <a:chOff x="1" y="-186995"/>
            <a:chExt cx="9178854" cy="1367372"/>
          </a:xfrm>
        </p:grpSpPr>
        <p:sp>
          <p:nvSpPr>
            <p:cNvPr id="9" name="Title 1">
              <a:extLst>
                <a:ext uri="{FF2B5EF4-FFF2-40B4-BE49-F238E27FC236}">
                  <a16:creationId xmlns:a16="http://schemas.microsoft.com/office/drawing/2014/main" id="{5A2E938D-C236-E9B4-2530-0FD10EDFCC5B}"/>
                </a:ext>
              </a:extLst>
            </p:cNvPr>
            <p:cNvSpPr txBox="1">
              <a:spLocks/>
            </p:cNvSpPr>
            <p:nvPr/>
          </p:nvSpPr>
          <p:spPr>
            <a:xfrm>
              <a:off x="1519931" y="-186995"/>
              <a:ext cx="6781800" cy="1077625"/>
            </a:xfrm>
            <a:prstGeom prst="rect">
              <a:avLst/>
            </a:prstGeom>
          </p:spPr>
          <p:txBody>
            <a:bodyPr vert="horz" lIns="91440" tIns="45720" rIns="91440" bIns="45720" rtlCol="0" anchor="ctr">
              <a:noAutofit/>
            </a:bodyPr>
            <a:lstStyle>
              <a:lvl1pPr algn="l" defTabSz="1280160" rtl="0" eaLnBrk="1" latinLnBrk="0" hangingPunct="1">
                <a:lnSpc>
                  <a:spcPct val="90000"/>
                </a:lnSpc>
                <a:spcBef>
                  <a:spcPct val="0"/>
                </a:spcBef>
                <a:buNone/>
                <a:defRPr sz="5880" b="0" kern="1200" cap="all"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spcBef>
                  <a:spcPts val="0"/>
                </a:spcBef>
              </a:pPr>
              <a:r>
                <a:rPr lang="en-US" sz="1200" b="1" dirty="0">
                  <a:solidFill>
                    <a:srgbClr val="000000"/>
                  </a:solidFill>
                  <a:latin typeface="Times New Roman" panose="02020603050405020304" pitchFamily="18" charset="0"/>
                </a:rPr>
                <a:t>       K. J. Somaiya College of Engineering, Mumbai – 400 077</a:t>
              </a:r>
              <a:endParaRPr lang="en-US" sz="1200" dirty="0">
                <a:solidFill>
                  <a:srgbClr val="222222"/>
                </a:solidFill>
                <a:latin typeface="Arial" panose="020B0604020202020204" pitchFamily="34" charset="0"/>
              </a:endParaRPr>
            </a:p>
            <a:p>
              <a:pPr algn="ctr">
                <a:spcBef>
                  <a:spcPts val="0"/>
                </a:spcBef>
              </a:pPr>
              <a:r>
                <a:rPr lang="en-US" sz="1100" dirty="0">
                  <a:solidFill>
                    <a:srgbClr val="000000"/>
                  </a:solidFill>
                  <a:latin typeface="Times New Roman" panose="02020603050405020304" pitchFamily="18" charset="0"/>
                </a:rPr>
                <a:t>(A Constituent College of Somaiya Vidyavihar University)</a:t>
              </a:r>
              <a:br>
                <a:rPr lang="en-US" sz="1100" dirty="0">
                  <a:solidFill>
                    <a:srgbClr val="000000"/>
                  </a:solidFill>
                  <a:latin typeface="Times New Roman" panose="02020603050405020304" pitchFamily="18" charset="0"/>
                </a:rPr>
              </a:br>
              <a:r>
                <a:rPr lang="en-US" sz="1200" b="1" dirty="0">
                  <a:solidFill>
                    <a:srgbClr val="000000"/>
                  </a:solidFill>
                  <a:latin typeface="Times New Roman" panose="02020603050405020304" pitchFamily="18" charset="0"/>
                </a:rPr>
                <a:t>       Dept. of  Science and Humanities</a:t>
              </a:r>
              <a:endParaRPr lang="en-US" sz="1200" dirty="0">
                <a:solidFill>
                  <a:srgbClr val="222222"/>
                </a:solidFill>
                <a:latin typeface="Arial" panose="020B0604020202020204" pitchFamily="34" charset="0"/>
              </a:endParaRPr>
            </a:p>
            <a:p>
              <a:pPr algn="ctr">
                <a:spcBef>
                  <a:spcPts val="0"/>
                </a:spcBef>
              </a:pPr>
              <a:r>
                <a:rPr lang="en-US" sz="1200" b="1" dirty="0">
                  <a:solidFill>
                    <a:srgbClr val="000000"/>
                  </a:solidFill>
                  <a:latin typeface="Times New Roman" panose="02020603050405020304" pitchFamily="18" charset="0"/>
                </a:rPr>
                <a:t>       F.Y. B. Tech. Semester –II  (2022-23) </a:t>
              </a:r>
              <a:endParaRPr lang="en-US" sz="1200" dirty="0">
                <a:solidFill>
                  <a:srgbClr val="222222"/>
                </a:solidFill>
                <a:latin typeface="Arial" panose="020B0604020202020204" pitchFamily="34" charset="0"/>
              </a:endParaRPr>
            </a:p>
            <a:p>
              <a:pPr algn="ctr">
                <a:spcBef>
                  <a:spcPts val="0"/>
                </a:spcBef>
                <a:spcAft>
                  <a:spcPts val="0"/>
                </a:spcAft>
              </a:pPr>
              <a:r>
                <a:rPr lang="en-US" sz="1200" b="1" dirty="0">
                  <a:solidFill>
                    <a:srgbClr val="000000"/>
                  </a:solidFill>
                  <a:latin typeface="Times New Roman" panose="02020603050405020304" pitchFamily="18" charset="0"/>
                </a:rPr>
                <a:t>       Applied Mathematics-II</a:t>
              </a:r>
              <a:endParaRPr lang="en-US" sz="1200" dirty="0">
                <a:solidFill>
                  <a:srgbClr val="222222"/>
                </a:solidFill>
                <a:latin typeface="Arial" panose="020B0604020202020204" pitchFamily="34" charset="0"/>
              </a:endParaRPr>
            </a:p>
            <a:p>
              <a:pPr algn="ctr">
                <a:spcBef>
                  <a:spcPts val="0"/>
                </a:spcBef>
                <a:spcAft>
                  <a:spcPts val="0"/>
                </a:spcAft>
              </a:pPr>
              <a:r>
                <a:rPr lang="en-US" sz="1200" b="1" dirty="0">
                  <a:solidFill>
                    <a:srgbClr val="000000"/>
                  </a:solidFill>
                  <a:latin typeface="Times New Roman" panose="02020603050405020304" pitchFamily="18" charset="0"/>
                </a:rPr>
                <a:t>     IA-II</a:t>
              </a:r>
              <a:endParaRPr lang="en-US" sz="1200" dirty="0">
                <a:solidFill>
                  <a:srgbClr val="222222"/>
                </a:solidFill>
                <a:latin typeface="Arial" panose="020B0604020202020204" pitchFamily="34" charset="0"/>
              </a:endParaRPr>
            </a:p>
            <a:p>
              <a:pPr algn="ctr"/>
              <a:endParaRPr lang="en-US" sz="1050" dirty="0"/>
            </a:p>
          </p:txBody>
        </p:sp>
        <p:sp>
          <p:nvSpPr>
            <p:cNvPr id="15" name="TextBox 14">
              <a:extLst>
                <a:ext uri="{FF2B5EF4-FFF2-40B4-BE49-F238E27FC236}">
                  <a16:creationId xmlns:a16="http://schemas.microsoft.com/office/drawing/2014/main" id="{0F9BFFA7-F79E-A19F-80A3-999061F07EEE}"/>
                </a:ext>
              </a:extLst>
            </p:cNvPr>
            <p:cNvSpPr txBox="1"/>
            <p:nvPr/>
          </p:nvSpPr>
          <p:spPr>
            <a:xfrm>
              <a:off x="6499916" y="654816"/>
              <a:ext cx="2678939" cy="508408"/>
            </a:xfrm>
            <a:prstGeom prst="rect">
              <a:avLst/>
            </a:prstGeom>
            <a:solidFill>
              <a:srgbClr val="F3F3F2"/>
            </a:solidFill>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IN" sz="1800" b="1" dirty="0">
                  <a:solidFill>
                    <a:schemeClr val="tx1"/>
                  </a:solidFill>
                </a:rPr>
                <a:t>NAME : Om Thanage</a:t>
              </a:r>
            </a:p>
            <a:p>
              <a:r>
                <a:rPr lang="en-IN" sz="1800" b="1" dirty="0">
                  <a:solidFill>
                    <a:schemeClr val="tx1"/>
                  </a:solidFill>
                </a:rPr>
                <a:t>ROLL NO. : 16010123217</a:t>
              </a:r>
            </a:p>
            <a:p>
              <a:r>
                <a:rPr lang="en-IN" sz="1800" b="1" dirty="0">
                  <a:solidFill>
                    <a:schemeClr val="tx1"/>
                  </a:solidFill>
                </a:rPr>
                <a:t>DIV:  1          BATCH: C4 </a:t>
              </a:r>
            </a:p>
          </p:txBody>
        </p:sp>
        <p:sp>
          <p:nvSpPr>
            <p:cNvPr id="22" name="Title 1">
              <a:extLst>
                <a:ext uri="{FF2B5EF4-FFF2-40B4-BE49-F238E27FC236}">
                  <a16:creationId xmlns:a16="http://schemas.microsoft.com/office/drawing/2014/main" id="{06A8F0B3-E9FD-5A88-6AD5-2ABBE07AE0B2}"/>
                </a:ext>
              </a:extLst>
            </p:cNvPr>
            <p:cNvSpPr txBox="1">
              <a:spLocks/>
            </p:cNvSpPr>
            <p:nvPr/>
          </p:nvSpPr>
          <p:spPr>
            <a:xfrm>
              <a:off x="3312" y="661445"/>
              <a:ext cx="6514532" cy="518932"/>
            </a:xfrm>
            <a:prstGeom prst="rect">
              <a:avLst/>
            </a:prstGeom>
            <a:solidFill>
              <a:schemeClr val="accent2"/>
            </a:solidFill>
          </p:spPr>
          <p:style>
            <a:lnRef idx="0">
              <a:schemeClr val="accent1"/>
            </a:lnRef>
            <a:fillRef idx="3">
              <a:schemeClr val="accent1"/>
            </a:fillRef>
            <a:effectRef idx="3">
              <a:schemeClr val="accent1"/>
            </a:effectRef>
            <a:fontRef idx="minor">
              <a:schemeClr val="lt1"/>
            </a:fontRef>
          </p:style>
          <p:txBody>
            <a:bodyPr vert="horz" lIns="91440" tIns="45720" rIns="91440" bIns="45720" rtlCol="0" anchor="ctr">
              <a:no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2000" b="1" dirty="0">
                  <a:latin typeface="Arial Black" panose="020B0A04020102020204" pitchFamily="34" charset="0"/>
                  <a:cs typeface="Aharoni" panose="020B0604020202020204" pitchFamily="2" charset="-79"/>
                </a:rPr>
                <a:t>Application of matrices in Computer Graphics</a:t>
              </a:r>
            </a:p>
          </p:txBody>
        </p:sp>
        <p:pic>
          <p:nvPicPr>
            <p:cNvPr id="40" name="Content Placeholder 6" descr="A close up of a sign&#10;&#10;Description automatically generated">
              <a:extLst>
                <a:ext uri="{FF2B5EF4-FFF2-40B4-BE49-F238E27FC236}">
                  <a16:creationId xmlns:a16="http://schemas.microsoft.com/office/drawing/2014/main" id="{63AFE689-0C3D-D981-B5A1-0D089E3E598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32532" y="0"/>
              <a:ext cx="1011469" cy="624765"/>
            </a:xfrm>
            <a:prstGeom prst="rect">
              <a:avLst/>
            </a:prstGeom>
          </p:spPr>
        </p:pic>
        <p:pic>
          <p:nvPicPr>
            <p:cNvPr id="43" name="Picture 42" descr="A picture containing drawing&#10;&#10;Description automatically generated">
              <a:extLst>
                <a:ext uri="{FF2B5EF4-FFF2-40B4-BE49-F238E27FC236}">
                  <a16:creationId xmlns:a16="http://schemas.microsoft.com/office/drawing/2014/main" id="{5284B7E2-407B-EC72-C6E4-E199460372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0"/>
              <a:ext cx="2813689" cy="639507"/>
            </a:xfrm>
            <a:prstGeom prst="rect">
              <a:avLst/>
            </a:prstGeom>
          </p:spPr>
        </p:pic>
      </p:grpSp>
      <p:sp>
        <p:nvSpPr>
          <p:cNvPr id="34" name="Freeform: Shape 33">
            <a:extLst>
              <a:ext uri="{FF2B5EF4-FFF2-40B4-BE49-F238E27FC236}">
                <a16:creationId xmlns:a16="http://schemas.microsoft.com/office/drawing/2014/main" id="{AE6BF251-C565-3BEA-8661-BE18631698F7}"/>
              </a:ext>
            </a:extLst>
          </p:cNvPr>
          <p:cNvSpPr/>
          <p:nvPr/>
        </p:nvSpPr>
        <p:spPr>
          <a:xfrm rot="10800000">
            <a:off x="2036348" y="2362200"/>
            <a:ext cx="696046"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35" name="Rectangle 34">
            <a:extLst>
              <a:ext uri="{FF2B5EF4-FFF2-40B4-BE49-F238E27FC236}">
                <a16:creationId xmlns:a16="http://schemas.microsoft.com/office/drawing/2014/main" id="{587FC405-A0A7-DB46-5018-4A7069E33E10}"/>
              </a:ext>
            </a:extLst>
          </p:cNvPr>
          <p:cNvSpPr/>
          <p:nvPr/>
        </p:nvSpPr>
        <p:spPr>
          <a:xfrm rot="10800000">
            <a:off x="2732393" y="2613990"/>
            <a:ext cx="3176640" cy="15877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6" name="Rectangle 35">
            <a:extLst>
              <a:ext uri="{FF2B5EF4-FFF2-40B4-BE49-F238E27FC236}">
                <a16:creationId xmlns:a16="http://schemas.microsoft.com/office/drawing/2014/main" id="{103862ED-1C15-EB3C-25D4-4A61F64557C0}"/>
              </a:ext>
            </a:extLst>
          </p:cNvPr>
          <p:cNvSpPr/>
          <p:nvPr/>
        </p:nvSpPr>
        <p:spPr>
          <a:xfrm rot="10800000">
            <a:off x="111083" y="2362200"/>
            <a:ext cx="1925265" cy="20913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7" name="Freeform: Shape 36">
            <a:extLst>
              <a:ext uri="{FF2B5EF4-FFF2-40B4-BE49-F238E27FC236}">
                <a16:creationId xmlns:a16="http://schemas.microsoft.com/office/drawing/2014/main" id="{F2647178-155B-1777-CE45-E66A4E8876A5}"/>
              </a:ext>
            </a:extLst>
          </p:cNvPr>
          <p:cNvSpPr/>
          <p:nvPr/>
        </p:nvSpPr>
        <p:spPr>
          <a:xfrm>
            <a:off x="9875481" y="2362200"/>
            <a:ext cx="696046"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39" name="Rectangle 38">
            <a:extLst>
              <a:ext uri="{FF2B5EF4-FFF2-40B4-BE49-F238E27FC236}">
                <a16:creationId xmlns:a16="http://schemas.microsoft.com/office/drawing/2014/main" id="{7D780173-C29B-C3EA-2180-F5A9C87C73A1}"/>
              </a:ext>
            </a:extLst>
          </p:cNvPr>
          <p:cNvSpPr/>
          <p:nvPr/>
        </p:nvSpPr>
        <p:spPr>
          <a:xfrm>
            <a:off x="6698845" y="2613990"/>
            <a:ext cx="3176640" cy="15877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Rectangle 40">
            <a:extLst>
              <a:ext uri="{FF2B5EF4-FFF2-40B4-BE49-F238E27FC236}">
                <a16:creationId xmlns:a16="http://schemas.microsoft.com/office/drawing/2014/main" id="{B4EA4674-A473-2EBC-914F-334A6B7208E9}"/>
              </a:ext>
            </a:extLst>
          </p:cNvPr>
          <p:cNvSpPr/>
          <p:nvPr/>
        </p:nvSpPr>
        <p:spPr>
          <a:xfrm>
            <a:off x="10571528" y="2362200"/>
            <a:ext cx="1925263" cy="20913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44" name="Group 43">
            <a:extLst>
              <a:ext uri="{FF2B5EF4-FFF2-40B4-BE49-F238E27FC236}">
                <a16:creationId xmlns:a16="http://schemas.microsoft.com/office/drawing/2014/main" id="{11561714-82B5-7460-ED6D-F2AC33706C9C}"/>
              </a:ext>
            </a:extLst>
          </p:cNvPr>
          <p:cNvGrpSpPr/>
          <p:nvPr/>
        </p:nvGrpSpPr>
        <p:grpSpPr>
          <a:xfrm>
            <a:off x="2826160" y="2903567"/>
            <a:ext cx="2981944" cy="1437031"/>
            <a:chOff x="332936" y="2872927"/>
            <a:chExt cx="2926080" cy="1123190"/>
          </a:xfrm>
        </p:grpSpPr>
        <p:sp>
          <p:nvSpPr>
            <p:cNvPr id="3090" name="TextBox 3089">
              <a:extLst>
                <a:ext uri="{FF2B5EF4-FFF2-40B4-BE49-F238E27FC236}">
                  <a16:creationId xmlns:a16="http://schemas.microsoft.com/office/drawing/2014/main" id="{1859BE13-64EB-7679-078D-BBD4CBFCC3ED}"/>
                </a:ext>
              </a:extLst>
            </p:cNvPr>
            <p:cNvSpPr txBox="1"/>
            <p:nvPr/>
          </p:nvSpPr>
          <p:spPr>
            <a:xfrm>
              <a:off x="332936" y="2872927"/>
              <a:ext cx="2926080" cy="216504"/>
            </a:xfrm>
            <a:prstGeom prst="rect">
              <a:avLst/>
            </a:prstGeom>
            <a:noFill/>
          </p:spPr>
          <p:txBody>
            <a:bodyPr wrap="square" lIns="0" rIns="0" rtlCol="0" anchor="b">
              <a:spAutoFit/>
            </a:bodyPr>
            <a:lstStyle/>
            <a:p>
              <a:pPr algn="ctr"/>
              <a:endParaRPr lang="en-US" sz="1200" b="1" noProof="1">
                <a:solidFill>
                  <a:schemeClr val="bg1"/>
                </a:solidFill>
              </a:endParaRPr>
            </a:p>
          </p:txBody>
        </p:sp>
        <p:sp>
          <p:nvSpPr>
            <p:cNvPr id="3091" name="TextBox 3090">
              <a:extLst>
                <a:ext uri="{FF2B5EF4-FFF2-40B4-BE49-F238E27FC236}">
                  <a16:creationId xmlns:a16="http://schemas.microsoft.com/office/drawing/2014/main" id="{206B9D47-D123-DCAE-71FD-4F111C3019FD}"/>
                </a:ext>
              </a:extLst>
            </p:cNvPr>
            <p:cNvSpPr txBox="1"/>
            <p:nvPr/>
          </p:nvSpPr>
          <p:spPr>
            <a:xfrm>
              <a:off x="332936" y="2967724"/>
              <a:ext cx="2926080" cy="1028393"/>
            </a:xfrm>
            <a:prstGeom prst="rect">
              <a:avLst/>
            </a:prstGeom>
            <a:noFill/>
          </p:spPr>
          <p:txBody>
            <a:bodyPr wrap="square" lIns="0" rIns="0" rtlCol="0" anchor="t">
              <a:spAutoFit/>
            </a:bodyPr>
            <a:lstStyle/>
            <a:p>
              <a:r>
                <a:rPr lang="en-US" sz="1200" dirty="0">
                  <a:solidFill>
                    <a:schemeClr val="bg1"/>
                  </a:solidFill>
                </a:rPr>
                <a:t>Addressing challenges such as computational complexity and memory management leads to continuous innovations in leveraging matrices for enhanced visual realism. Overcoming these challenges drives the evolution of computer graphics.</a:t>
              </a:r>
            </a:p>
            <a:p>
              <a:pPr algn="ctr"/>
              <a:endParaRPr lang="en-US" sz="750" noProof="1">
                <a:solidFill>
                  <a:schemeClr val="bg1"/>
                </a:solidFill>
              </a:endParaRPr>
            </a:p>
          </p:txBody>
        </p:sp>
      </p:grpSp>
      <p:pic>
        <p:nvPicPr>
          <p:cNvPr id="45" name="Graphic 44" descr="Hero Male with solid fill">
            <a:extLst>
              <a:ext uri="{FF2B5EF4-FFF2-40B4-BE49-F238E27FC236}">
                <a16:creationId xmlns:a16="http://schemas.microsoft.com/office/drawing/2014/main" id="{388A37C4-92DE-6B2A-BB09-D73C1D59A18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995650" y="2822900"/>
            <a:ext cx="1077018" cy="1169901"/>
          </a:xfrm>
          <a:prstGeom prst="rect">
            <a:avLst/>
          </a:prstGeom>
        </p:spPr>
      </p:pic>
      <p:sp>
        <p:nvSpPr>
          <p:cNvPr id="48" name="Freeform: Shape 47">
            <a:extLst>
              <a:ext uri="{FF2B5EF4-FFF2-40B4-BE49-F238E27FC236}">
                <a16:creationId xmlns:a16="http://schemas.microsoft.com/office/drawing/2014/main" id="{E597FA73-BC27-C2F9-2E05-E20B27CDBEE7}"/>
              </a:ext>
            </a:extLst>
          </p:cNvPr>
          <p:cNvSpPr/>
          <p:nvPr/>
        </p:nvSpPr>
        <p:spPr>
          <a:xfrm>
            <a:off x="3287714" y="4821746"/>
            <a:ext cx="696046"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49" name="Rectangle 48">
            <a:extLst>
              <a:ext uri="{FF2B5EF4-FFF2-40B4-BE49-F238E27FC236}">
                <a16:creationId xmlns:a16="http://schemas.microsoft.com/office/drawing/2014/main" id="{6947CD03-F1D6-3CBB-0847-A16FBD8971A8}"/>
              </a:ext>
            </a:extLst>
          </p:cNvPr>
          <p:cNvSpPr/>
          <p:nvPr/>
        </p:nvSpPr>
        <p:spPr>
          <a:xfrm>
            <a:off x="111074" y="5073536"/>
            <a:ext cx="3176640" cy="15877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0" name="Rectangle 49">
            <a:extLst>
              <a:ext uri="{FF2B5EF4-FFF2-40B4-BE49-F238E27FC236}">
                <a16:creationId xmlns:a16="http://schemas.microsoft.com/office/drawing/2014/main" id="{5075183F-BDBD-2EFF-8978-185211A33B61}"/>
              </a:ext>
            </a:extLst>
          </p:cNvPr>
          <p:cNvSpPr/>
          <p:nvPr/>
        </p:nvSpPr>
        <p:spPr>
          <a:xfrm>
            <a:off x="3983760" y="4821746"/>
            <a:ext cx="1925265" cy="20913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1" name="Freeform: Shape 50">
            <a:extLst>
              <a:ext uri="{FF2B5EF4-FFF2-40B4-BE49-F238E27FC236}">
                <a16:creationId xmlns:a16="http://schemas.microsoft.com/office/drawing/2014/main" id="{95A8B13B-1E77-8676-AB72-0BE7796C5E52}"/>
              </a:ext>
            </a:extLst>
          </p:cNvPr>
          <p:cNvSpPr/>
          <p:nvPr/>
        </p:nvSpPr>
        <p:spPr>
          <a:xfrm rot="10800000">
            <a:off x="8624102" y="4821745"/>
            <a:ext cx="696046"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52" name="Rectangle 51">
            <a:extLst>
              <a:ext uri="{FF2B5EF4-FFF2-40B4-BE49-F238E27FC236}">
                <a16:creationId xmlns:a16="http://schemas.microsoft.com/office/drawing/2014/main" id="{02654CE6-9E45-032D-D929-1452107FB8A4}"/>
              </a:ext>
            </a:extLst>
          </p:cNvPr>
          <p:cNvSpPr/>
          <p:nvPr/>
        </p:nvSpPr>
        <p:spPr>
          <a:xfrm rot="10800000">
            <a:off x="9320147" y="5073534"/>
            <a:ext cx="3176641" cy="158772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3" name="Rectangle 52">
            <a:extLst>
              <a:ext uri="{FF2B5EF4-FFF2-40B4-BE49-F238E27FC236}">
                <a16:creationId xmlns:a16="http://schemas.microsoft.com/office/drawing/2014/main" id="{3FE8D2E9-4A08-35E5-5648-32861FC393A3}"/>
              </a:ext>
            </a:extLst>
          </p:cNvPr>
          <p:cNvSpPr/>
          <p:nvPr/>
        </p:nvSpPr>
        <p:spPr>
          <a:xfrm rot="10800000">
            <a:off x="6698837" y="4821745"/>
            <a:ext cx="1925265" cy="20913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8" name="Freeform: Shape 57">
            <a:extLst>
              <a:ext uri="{FF2B5EF4-FFF2-40B4-BE49-F238E27FC236}">
                <a16:creationId xmlns:a16="http://schemas.microsoft.com/office/drawing/2014/main" id="{4F715823-04D9-418B-D2D6-E9A10C8A7FE6}"/>
              </a:ext>
            </a:extLst>
          </p:cNvPr>
          <p:cNvSpPr/>
          <p:nvPr/>
        </p:nvSpPr>
        <p:spPr>
          <a:xfrm rot="10800000">
            <a:off x="2036348" y="7281291"/>
            <a:ext cx="696046"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59" name="Rectangle 58">
            <a:extLst>
              <a:ext uri="{FF2B5EF4-FFF2-40B4-BE49-F238E27FC236}">
                <a16:creationId xmlns:a16="http://schemas.microsoft.com/office/drawing/2014/main" id="{7B85FDFF-F2FB-F461-00DC-4EF5F011A7D4}"/>
              </a:ext>
            </a:extLst>
          </p:cNvPr>
          <p:cNvSpPr/>
          <p:nvPr/>
        </p:nvSpPr>
        <p:spPr>
          <a:xfrm rot="10800000">
            <a:off x="2732392" y="7533081"/>
            <a:ext cx="3176638" cy="158772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0" name="Rectangle 59">
            <a:extLst>
              <a:ext uri="{FF2B5EF4-FFF2-40B4-BE49-F238E27FC236}">
                <a16:creationId xmlns:a16="http://schemas.microsoft.com/office/drawing/2014/main" id="{5DE07ADF-8300-0243-9152-AE45CDF6034A}"/>
              </a:ext>
            </a:extLst>
          </p:cNvPr>
          <p:cNvSpPr/>
          <p:nvPr/>
        </p:nvSpPr>
        <p:spPr>
          <a:xfrm rot="10800000">
            <a:off x="111083" y="7281291"/>
            <a:ext cx="1925265" cy="20913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1" name="Freeform: Shape 60">
            <a:extLst>
              <a:ext uri="{FF2B5EF4-FFF2-40B4-BE49-F238E27FC236}">
                <a16:creationId xmlns:a16="http://schemas.microsoft.com/office/drawing/2014/main" id="{8E4D990C-43AD-5B28-F5EC-1C6B9DF767D2}"/>
              </a:ext>
            </a:extLst>
          </p:cNvPr>
          <p:cNvSpPr/>
          <p:nvPr/>
        </p:nvSpPr>
        <p:spPr>
          <a:xfrm>
            <a:off x="9875485" y="7281291"/>
            <a:ext cx="696048" cy="2091301"/>
          </a:xfrm>
          <a:custGeom>
            <a:avLst/>
            <a:gdLst>
              <a:gd name="connsiteX0" fmla="*/ 469780 w 1769190"/>
              <a:gd name="connsiteY0" fmla="*/ 0 h 1299410"/>
              <a:gd name="connsiteX1" fmla="*/ 1769190 w 1769190"/>
              <a:gd name="connsiteY1" fmla="*/ 0 h 1299410"/>
              <a:gd name="connsiteX2" fmla="*/ 1769190 w 1769190"/>
              <a:gd name="connsiteY2" fmla="*/ 1299410 h 1299410"/>
              <a:gd name="connsiteX3" fmla="*/ 469780 w 1769190"/>
              <a:gd name="connsiteY3" fmla="*/ 1299410 h 1299410"/>
              <a:gd name="connsiteX4" fmla="*/ 469780 w 1769190"/>
              <a:gd name="connsiteY4" fmla="*/ 1142963 h 1299410"/>
              <a:gd name="connsiteX5" fmla="*/ 0 w 1769190"/>
              <a:gd name="connsiteY5" fmla="*/ 1142963 h 1299410"/>
              <a:gd name="connsiteX6" fmla="*/ 0 w 1769190"/>
              <a:gd name="connsiteY6" fmla="*/ 156447 h 1299410"/>
              <a:gd name="connsiteX7" fmla="*/ 469780 w 1769190"/>
              <a:gd name="connsiteY7" fmla="*/ 156447 h 1299410"/>
              <a:gd name="connsiteX0" fmla="*/ 469780 w 1769190"/>
              <a:gd name="connsiteY0" fmla="*/ 0 h 1299410"/>
              <a:gd name="connsiteX1" fmla="*/ 1769190 w 1769190"/>
              <a:gd name="connsiteY1" fmla="*/ 1299410 h 1299410"/>
              <a:gd name="connsiteX2" fmla="*/ 469780 w 1769190"/>
              <a:gd name="connsiteY2" fmla="*/ 1299410 h 1299410"/>
              <a:gd name="connsiteX3" fmla="*/ 469780 w 1769190"/>
              <a:gd name="connsiteY3" fmla="*/ 1142963 h 1299410"/>
              <a:gd name="connsiteX4" fmla="*/ 0 w 1769190"/>
              <a:gd name="connsiteY4" fmla="*/ 1142963 h 1299410"/>
              <a:gd name="connsiteX5" fmla="*/ 0 w 1769190"/>
              <a:gd name="connsiteY5" fmla="*/ 156447 h 1299410"/>
              <a:gd name="connsiteX6" fmla="*/ 469780 w 1769190"/>
              <a:gd name="connsiteY6" fmla="*/ 156447 h 1299410"/>
              <a:gd name="connsiteX7" fmla="*/ 469780 w 1769190"/>
              <a:gd name="connsiteY7" fmla="*/ 0 h 1299410"/>
              <a:gd name="connsiteX0" fmla="*/ 469780 w 469780"/>
              <a:gd name="connsiteY0" fmla="*/ 0 h 1299410"/>
              <a:gd name="connsiteX1" fmla="*/ 469780 w 469780"/>
              <a:gd name="connsiteY1" fmla="*/ 1299410 h 1299410"/>
              <a:gd name="connsiteX2" fmla="*/ 469780 w 469780"/>
              <a:gd name="connsiteY2" fmla="*/ 1142963 h 1299410"/>
              <a:gd name="connsiteX3" fmla="*/ 0 w 469780"/>
              <a:gd name="connsiteY3" fmla="*/ 1142963 h 1299410"/>
              <a:gd name="connsiteX4" fmla="*/ 0 w 469780"/>
              <a:gd name="connsiteY4" fmla="*/ 156447 h 1299410"/>
              <a:gd name="connsiteX5" fmla="*/ 469780 w 469780"/>
              <a:gd name="connsiteY5" fmla="*/ 156447 h 1299410"/>
              <a:gd name="connsiteX6" fmla="*/ 469780 w 469780"/>
              <a:gd name="connsiteY6"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156447 h 1299410"/>
              <a:gd name="connsiteX5" fmla="*/ 469780 w 469780"/>
              <a:gd name="connsiteY5" fmla="*/ 0 h 1299410"/>
              <a:gd name="connsiteX0" fmla="*/ 469780 w 469780"/>
              <a:gd name="connsiteY0" fmla="*/ 0 h 1299410"/>
              <a:gd name="connsiteX1" fmla="*/ 469780 w 469780"/>
              <a:gd name="connsiteY1" fmla="*/ 1299410 h 1299410"/>
              <a:gd name="connsiteX2" fmla="*/ 0 w 469780"/>
              <a:gd name="connsiteY2" fmla="*/ 1142963 h 1299410"/>
              <a:gd name="connsiteX3" fmla="*/ 0 w 469780"/>
              <a:gd name="connsiteY3" fmla="*/ 156447 h 1299410"/>
              <a:gd name="connsiteX4" fmla="*/ 469780 w 469780"/>
              <a:gd name="connsiteY4" fmla="*/ 0 h 129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80" h="1299410">
                <a:moveTo>
                  <a:pt x="469780" y="0"/>
                </a:moveTo>
                <a:lnTo>
                  <a:pt x="469780" y="1299410"/>
                </a:lnTo>
                <a:lnTo>
                  <a:pt x="0" y="1142963"/>
                </a:lnTo>
                <a:lnTo>
                  <a:pt x="0" y="156447"/>
                </a:lnTo>
                <a:lnTo>
                  <a:pt x="469780"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62" name="Rectangle 61">
            <a:extLst>
              <a:ext uri="{FF2B5EF4-FFF2-40B4-BE49-F238E27FC236}">
                <a16:creationId xmlns:a16="http://schemas.microsoft.com/office/drawing/2014/main" id="{0F4C789F-0CC9-ACB9-71AF-6DC0C02AD504}"/>
              </a:ext>
            </a:extLst>
          </p:cNvPr>
          <p:cNvSpPr/>
          <p:nvPr/>
        </p:nvSpPr>
        <p:spPr>
          <a:xfrm>
            <a:off x="6698845" y="7533081"/>
            <a:ext cx="3176641" cy="15877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3" name="Rectangle 62">
            <a:extLst>
              <a:ext uri="{FF2B5EF4-FFF2-40B4-BE49-F238E27FC236}">
                <a16:creationId xmlns:a16="http://schemas.microsoft.com/office/drawing/2014/main" id="{3256C6E3-135B-FB27-8736-79A6F13E37CD}"/>
              </a:ext>
            </a:extLst>
          </p:cNvPr>
          <p:cNvSpPr/>
          <p:nvPr/>
        </p:nvSpPr>
        <p:spPr>
          <a:xfrm>
            <a:off x="10571534" y="7281291"/>
            <a:ext cx="1925265" cy="2091301"/>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350" dirty="0"/>
          </a:p>
        </p:txBody>
      </p:sp>
      <p:grpSp>
        <p:nvGrpSpPr>
          <p:cNvPr id="3072" name="Group 3071">
            <a:extLst>
              <a:ext uri="{FF2B5EF4-FFF2-40B4-BE49-F238E27FC236}">
                <a16:creationId xmlns:a16="http://schemas.microsoft.com/office/drawing/2014/main" id="{4E6D5523-B2DE-B8CD-AFA1-65CC144DF741}"/>
              </a:ext>
            </a:extLst>
          </p:cNvPr>
          <p:cNvGrpSpPr/>
          <p:nvPr/>
        </p:nvGrpSpPr>
        <p:grpSpPr>
          <a:xfrm>
            <a:off x="6792617" y="7647002"/>
            <a:ext cx="3082862" cy="649788"/>
            <a:chOff x="8917114" y="4187040"/>
            <a:chExt cx="3025107" cy="507879"/>
          </a:xfrm>
        </p:grpSpPr>
        <p:sp>
          <p:nvSpPr>
            <p:cNvPr id="3083" name="TextBox 3082">
              <a:extLst>
                <a:ext uri="{FF2B5EF4-FFF2-40B4-BE49-F238E27FC236}">
                  <a16:creationId xmlns:a16="http://schemas.microsoft.com/office/drawing/2014/main" id="{075A7746-B4EC-DBD3-95DF-3AE79EE23012}"/>
                </a:ext>
              </a:extLst>
            </p:cNvPr>
            <p:cNvSpPr txBox="1"/>
            <p:nvPr/>
          </p:nvSpPr>
          <p:spPr>
            <a:xfrm>
              <a:off x="8917114" y="4187040"/>
              <a:ext cx="3025107" cy="264616"/>
            </a:xfrm>
            <a:prstGeom prst="rect">
              <a:avLst/>
            </a:prstGeom>
            <a:noFill/>
          </p:spPr>
          <p:txBody>
            <a:bodyPr wrap="square" lIns="0" rIns="0" rtlCol="0" anchor="b">
              <a:spAutoFit/>
            </a:bodyPr>
            <a:lstStyle/>
            <a:p>
              <a:r>
                <a:rPr lang="en-US" sz="1600" b="1" noProof="1">
                  <a:solidFill>
                    <a:schemeClr val="bg1"/>
                  </a:solidFill>
                </a:rPr>
                <a:t>References</a:t>
              </a:r>
            </a:p>
          </p:txBody>
        </p:sp>
        <p:sp>
          <p:nvSpPr>
            <p:cNvPr id="3085" name="TextBox 3084">
              <a:extLst>
                <a:ext uri="{FF2B5EF4-FFF2-40B4-BE49-F238E27FC236}">
                  <a16:creationId xmlns:a16="http://schemas.microsoft.com/office/drawing/2014/main" id="{95943A36-EC11-742C-506C-EC73835B9C1B}"/>
                </a:ext>
              </a:extLst>
            </p:cNvPr>
            <p:cNvSpPr txBox="1"/>
            <p:nvPr/>
          </p:nvSpPr>
          <p:spPr>
            <a:xfrm>
              <a:off x="8921977" y="4532542"/>
              <a:ext cx="2926080" cy="162377"/>
            </a:xfrm>
            <a:prstGeom prst="rect">
              <a:avLst/>
            </a:prstGeom>
            <a:noFill/>
          </p:spPr>
          <p:txBody>
            <a:bodyPr wrap="square" lIns="0" rIns="0" rtlCol="0" anchor="t">
              <a:spAutoFit/>
            </a:bodyPr>
            <a:lstStyle/>
            <a:p>
              <a:pPr algn="ctr"/>
              <a:endParaRPr lang="en-US" sz="750" noProof="1">
                <a:solidFill>
                  <a:schemeClr val="tx1">
                    <a:lumMod val="65000"/>
                    <a:lumOff val="35000"/>
                  </a:schemeClr>
                </a:solidFill>
              </a:endParaRPr>
            </a:p>
          </p:txBody>
        </p:sp>
      </p:grpSp>
      <p:sp>
        <p:nvSpPr>
          <p:cNvPr id="3095" name="TextBox 3094">
            <a:extLst>
              <a:ext uri="{FF2B5EF4-FFF2-40B4-BE49-F238E27FC236}">
                <a16:creationId xmlns:a16="http://schemas.microsoft.com/office/drawing/2014/main" id="{5BD1BCFC-6AE1-2055-9C6D-71C6C0871C95}"/>
              </a:ext>
            </a:extLst>
          </p:cNvPr>
          <p:cNvSpPr txBox="1"/>
          <p:nvPr/>
        </p:nvSpPr>
        <p:spPr>
          <a:xfrm>
            <a:off x="2750044" y="2734288"/>
            <a:ext cx="2828627" cy="338554"/>
          </a:xfrm>
          <a:prstGeom prst="rect">
            <a:avLst/>
          </a:prstGeom>
          <a:noFill/>
        </p:spPr>
        <p:txBody>
          <a:bodyPr wrap="square">
            <a:spAutoFit/>
          </a:bodyPr>
          <a:lstStyle/>
          <a:p>
            <a:r>
              <a:rPr lang="en-IN" sz="1600" b="1" dirty="0">
                <a:solidFill>
                  <a:schemeClr val="bg1"/>
                </a:solidFill>
              </a:rPr>
              <a:t>Challenges and Innovations</a:t>
            </a:r>
          </a:p>
        </p:txBody>
      </p:sp>
      <p:sp>
        <p:nvSpPr>
          <p:cNvPr id="3096" name="TextBox 3095">
            <a:extLst>
              <a:ext uri="{FF2B5EF4-FFF2-40B4-BE49-F238E27FC236}">
                <a16:creationId xmlns:a16="http://schemas.microsoft.com/office/drawing/2014/main" id="{9D6EC3CC-04AB-86E0-4A10-0EBBC020DDD1}"/>
              </a:ext>
            </a:extLst>
          </p:cNvPr>
          <p:cNvSpPr txBox="1"/>
          <p:nvPr/>
        </p:nvSpPr>
        <p:spPr>
          <a:xfrm>
            <a:off x="6716495" y="2703425"/>
            <a:ext cx="3258945" cy="1261884"/>
          </a:xfrm>
          <a:prstGeom prst="rect">
            <a:avLst/>
          </a:prstGeom>
          <a:noFill/>
        </p:spPr>
        <p:txBody>
          <a:bodyPr wrap="square" rtlCol="0">
            <a:spAutoFit/>
          </a:bodyPr>
          <a:lstStyle/>
          <a:p>
            <a:r>
              <a:rPr lang="en-US" sz="1600" b="1" dirty="0">
                <a:solidFill>
                  <a:schemeClr val="bg1"/>
                </a:solidFill>
              </a:rPr>
              <a:t>Artificial Intelligence and Matrices</a:t>
            </a:r>
          </a:p>
          <a:p>
            <a:r>
              <a:rPr lang="en-US" sz="1200" dirty="0">
                <a:solidFill>
                  <a:schemeClr val="bg1"/>
                </a:solidFill>
              </a:rPr>
              <a:t>The integration of artificial intelligence with matrices enhances visual realism by enabling intelligent rendering techniques. AI-driven matrix manipulation contributes to the generation of highly realistic computer graphics.</a:t>
            </a:r>
          </a:p>
        </p:txBody>
      </p:sp>
      <p:sp>
        <p:nvSpPr>
          <p:cNvPr id="3097" name="TextBox 3096">
            <a:extLst>
              <a:ext uri="{FF2B5EF4-FFF2-40B4-BE49-F238E27FC236}">
                <a16:creationId xmlns:a16="http://schemas.microsoft.com/office/drawing/2014/main" id="{9D04BBF8-DD2E-B88E-1897-6E6CB7251A0B}"/>
              </a:ext>
            </a:extLst>
          </p:cNvPr>
          <p:cNvSpPr txBox="1"/>
          <p:nvPr/>
        </p:nvSpPr>
        <p:spPr>
          <a:xfrm>
            <a:off x="231528" y="5185875"/>
            <a:ext cx="2958838" cy="1446550"/>
          </a:xfrm>
          <a:prstGeom prst="rect">
            <a:avLst/>
          </a:prstGeom>
          <a:noFill/>
        </p:spPr>
        <p:txBody>
          <a:bodyPr wrap="square" rtlCol="0">
            <a:spAutoFit/>
          </a:bodyPr>
          <a:lstStyle/>
          <a:p>
            <a:r>
              <a:rPr lang="en-IN" sz="1600" b="1" dirty="0">
                <a:solidFill>
                  <a:schemeClr val="bg1"/>
                </a:solidFill>
              </a:rPr>
              <a:t>Case Studies</a:t>
            </a:r>
          </a:p>
          <a:p>
            <a:r>
              <a:rPr lang="en-US" sz="1200" dirty="0">
                <a:solidFill>
                  <a:schemeClr val="bg1"/>
                </a:solidFill>
              </a:rPr>
              <a:t>Exploring case studies of renowned graphics projects demonstrates the transformative impact of matrices on visual realism. Real-world examples showcase the power of matrices in creating compelling and lifelike computer-generated imagery.</a:t>
            </a:r>
          </a:p>
        </p:txBody>
      </p:sp>
      <p:sp>
        <p:nvSpPr>
          <p:cNvPr id="3098" name="TextBox 3097">
            <a:extLst>
              <a:ext uri="{FF2B5EF4-FFF2-40B4-BE49-F238E27FC236}">
                <a16:creationId xmlns:a16="http://schemas.microsoft.com/office/drawing/2014/main" id="{DAD81EA8-E9F8-B005-5832-A6ABD8F31BCB}"/>
              </a:ext>
            </a:extLst>
          </p:cNvPr>
          <p:cNvSpPr txBox="1"/>
          <p:nvPr/>
        </p:nvSpPr>
        <p:spPr>
          <a:xfrm>
            <a:off x="9320147" y="5154959"/>
            <a:ext cx="3176641" cy="1446550"/>
          </a:xfrm>
          <a:prstGeom prst="rect">
            <a:avLst/>
          </a:prstGeom>
          <a:noFill/>
        </p:spPr>
        <p:txBody>
          <a:bodyPr wrap="square" rtlCol="0">
            <a:spAutoFit/>
          </a:bodyPr>
          <a:lstStyle/>
          <a:p>
            <a:r>
              <a:rPr lang="en-IN" sz="1600" b="1" dirty="0">
                <a:solidFill>
                  <a:schemeClr val="bg1"/>
                </a:solidFill>
              </a:rPr>
              <a:t>Future Trends</a:t>
            </a:r>
          </a:p>
          <a:p>
            <a:r>
              <a:rPr lang="en-US" sz="1200" dirty="0">
                <a:solidFill>
                  <a:schemeClr val="bg1"/>
                </a:solidFill>
              </a:rPr>
              <a:t>Anticipating future trends in matrix-driven computer graphics offers insights into upcoming advancements. Innovations such as quantum computing and neural network integration are poised to revolutionize visual realism in computer graphics.</a:t>
            </a:r>
          </a:p>
        </p:txBody>
      </p:sp>
      <p:sp>
        <p:nvSpPr>
          <p:cNvPr id="3099" name="TextBox 3098">
            <a:extLst>
              <a:ext uri="{FF2B5EF4-FFF2-40B4-BE49-F238E27FC236}">
                <a16:creationId xmlns:a16="http://schemas.microsoft.com/office/drawing/2014/main" id="{B1A321AD-865A-CADF-6473-778B31247742}"/>
              </a:ext>
            </a:extLst>
          </p:cNvPr>
          <p:cNvSpPr txBox="1"/>
          <p:nvPr/>
        </p:nvSpPr>
        <p:spPr>
          <a:xfrm>
            <a:off x="2781300" y="7636949"/>
            <a:ext cx="3026804" cy="1446550"/>
          </a:xfrm>
          <a:prstGeom prst="rect">
            <a:avLst/>
          </a:prstGeom>
          <a:noFill/>
        </p:spPr>
        <p:txBody>
          <a:bodyPr wrap="square" rtlCol="0">
            <a:spAutoFit/>
          </a:bodyPr>
          <a:lstStyle/>
          <a:p>
            <a:r>
              <a:rPr lang="en-IN" sz="1600" b="1" dirty="0">
                <a:solidFill>
                  <a:schemeClr val="bg1"/>
                </a:solidFill>
              </a:rPr>
              <a:t>Conclusion</a:t>
            </a:r>
          </a:p>
          <a:p>
            <a:r>
              <a:rPr lang="en-US" sz="1200" dirty="0">
                <a:solidFill>
                  <a:schemeClr val="bg1"/>
                </a:solidFill>
              </a:rPr>
              <a:t>The transformative power of matrices in computer graphics is undeniable, shaping the future of visual realism. Embracing the potential of matrices leads to continuous advancements, driving the evolution of lifelike computer-generated imagery.</a:t>
            </a:r>
          </a:p>
        </p:txBody>
      </p:sp>
      <p:pic>
        <p:nvPicPr>
          <p:cNvPr id="3100" name="Picture 14" descr="An infographic highlighting the challenges and innovations in utilizing matrices for visual realism in computer graphics.">
            <a:extLst>
              <a:ext uri="{FF2B5EF4-FFF2-40B4-BE49-F238E27FC236}">
                <a16:creationId xmlns:a16="http://schemas.microsoft.com/office/drawing/2014/main" id="{E70987E3-368C-24C9-F249-2C0FDDAFF2B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56531" y="2371734"/>
            <a:ext cx="1925266" cy="2091300"/>
          </a:xfrm>
          <a:prstGeom prst="rect">
            <a:avLst/>
          </a:prstGeom>
          <a:noFill/>
          <a:extLst>
            <a:ext uri="{909E8E84-426E-40DD-AFC4-6F175D3DCCD1}">
              <a14:hiddenFill xmlns:a14="http://schemas.microsoft.com/office/drawing/2010/main">
                <a:solidFill>
                  <a:srgbClr val="FFFFFF"/>
                </a:solidFill>
              </a14:hiddenFill>
            </a:ext>
          </a:extLst>
        </p:spPr>
      </p:pic>
      <p:pic>
        <p:nvPicPr>
          <p:cNvPr id="3101" name="Picture 16" descr="An illustration depicting the synergy between artificial intelligence algorithms and matrix operations in achieving enhanced visual realism.">
            <a:extLst>
              <a:ext uri="{FF2B5EF4-FFF2-40B4-BE49-F238E27FC236}">
                <a16:creationId xmlns:a16="http://schemas.microsoft.com/office/drawing/2014/main" id="{522DCAB5-5D1B-93B7-CDA7-10B2B5E225F8}"/>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23275" t="5092" r="20151" b="9902"/>
          <a:stretch/>
        </p:blipFill>
        <p:spPr bwMode="auto">
          <a:xfrm>
            <a:off x="10571527" y="2395497"/>
            <a:ext cx="1925261" cy="2058002"/>
          </a:xfrm>
          <a:prstGeom prst="rect">
            <a:avLst/>
          </a:prstGeom>
          <a:noFill/>
          <a:extLst>
            <a:ext uri="{909E8E84-426E-40DD-AFC4-6F175D3DCCD1}">
              <a14:hiddenFill xmlns:a14="http://schemas.microsoft.com/office/drawing/2010/main">
                <a:solidFill>
                  <a:srgbClr val="FFFFFF"/>
                </a:solidFill>
              </a14:hiddenFill>
            </a:ext>
          </a:extLst>
        </p:spPr>
      </p:pic>
      <p:pic>
        <p:nvPicPr>
          <p:cNvPr id="3102" name="Picture 18" descr="A collage of visuals from prominent graphics projects, illustrating the diverse applications of matrices in achieving visual realism.">
            <a:extLst>
              <a:ext uri="{FF2B5EF4-FFF2-40B4-BE49-F238E27FC236}">
                <a16:creationId xmlns:a16="http://schemas.microsoft.com/office/drawing/2014/main" id="{B9454A74-8903-5BBB-C0DD-B8A5274BD232}"/>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7846" t="8634" r="10227" b="4636"/>
          <a:stretch/>
        </p:blipFill>
        <p:spPr bwMode="auto">
          <a:xfrm>
            <a:off x="3929934" y="4800601"/>
            <a:ext cx="1975510" cy="2091302"/>
          </a:xfrm>
          <a:prstGeom prst="rect">
            <a:avLst/>
          </a:prstGeom>
          <a:noFill/>
          <a:extLst>
            <a:ext uri="{909E8E84-426E-40DD-AFC4-6F175D3DCCD1}">
              <a14:hiddenFill xmlns:a14="http://schemas.microsoft.com/office/drawing/2010/main">
                <a:solidFill>
                  <a:srgbClr val="FFFFFF"/>
                </a:solidFill>
              </a14:hiddenFill>
            </a:ext>
          </a:extLst>
        </p:spPr>
      </p:pic>
      <p:pic>
        <p:nvPicPr>
          <p:cNvPr id="3103" name="Picture 20" descr="An artistic representation of futuristic visual effects, symbolizing the potential future trends in matrix-driven computer graphics.">
            <a:extLst>
              <a:ext uri="{FF2B5EF4-FFF2-40B4-BE49-F238E27FC236}">
                <a16:creationId xmlns:a16="http://schemas.microsoft.com/office/drawing/2014/main" id="{77F85A99-B3F2-0196-08AB-AAA60F61AAAB}"/>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4985"/>
          <a:stretch/>
        </p:blipFill>
        <p:spPr bwMode="auto">
          <a:xfrm>
            <a:off x="6676192" y="4800600"/>
            <a:ext cx="1975510" cy="2079146"/>
          </a:xfrm>
          <a:prstGeom prst="rect">
            <a:avLst/>
          </a:prstGeom>
          <a:noFill/>
          <a:extLst>
            <a:ext uri="{909E8E84-426E-40DD-AFC4-6F175D3DCCD1}">
              <a14:hiddenFill xmlns:a14="http://schemas.microsoft.com/office/drawing/2010/main">
                <a:solidFill>
                  <a:srgbClr val="FFFFFF"/>
                </a:solidFill>
              </a14:hiddenFill>
            </a:ext>
          </a:extLst>
        </p:spPr>
      </p:pic>
      <p:pic>
        <p:nvPicPr>
          <p:cNvPr id="3105" name="Picture 3104">
            <a:extLst>
              <a:ext uri="{FF2B5EF4-FFF2-40B4-BE49-F238E27FC236}">
                <a16:creationId xmlns:a16="http://schemas.microsoft.com/office/drawing/2014/main" id="{198E4802-975F-5815-ED18-6623A6425885}"/>
              </a:ext>
            </a:extLst>
          </p:cNvPr>
          <p:cNvPicPr>
            <a:picLocks noChangeAspect="1"/>
          </p:cNvPicPr>
          <p:nvPr/>
        </p:nvPicPr>
        <p:blipFill rotWithShape="1">
          <a:blip r:embed="rId11"/>
          <a:srcRect r="9142" b="9031"/>
          <a:stretch/>
        </p:blipFill>
        <p:spPr>
          <a:xfrm>
            <a:off x="111075" y="7221767"/>
            <a:ext cx="1925266" cy="2150825"/>
          </a:xfrm>
          <a:prstGeom prst="rect">
            <a:avLst/>
          </a:prstGeom>
        </p:spPr>
      </p:pic>
      <p:sp>
        <p:nvSpPr>
          <p:cNvPr id="3107" name="TextBox 3106">
            <a:extLst>
              <a:ext uri="{FF2B5EF4-FFF2-40B4-BE49-F238E27FC236}">
                <a16:creationId xmlns:a16="http://schemas.microsoft.com/office/drawing/2014/main" id="{86B5342D-B1FA-A021-518E-292D5184E5F3}"/>
              </a:ext>
            </a:extLst>
          </p:cNvPr>
          <p:cNvSpPr txBox="1"/>
          <p:nvPr/>
        </p:nvSpPr>
        <p:spPr>
          <a:xfrm>
            <a:off x="6743927" y="7938274"/>
            <a:ext cx="3082862" cy="1200329"/>
          </a:xfrm>
          <a:prstGeom prst="rect">
            <a:avLst/>
          </a:prstGeom>
          <a:noFill/>
        </p:spPr>
        <p:txBody>
          <a:bodyPr wrap="square">
            <a:spAutoFit/>
          </a:bodyPr>
          <a:lstStyle/>
          <a:p>
            <a:r>
              <a:rPr lang="en-IN" sz="1200" b="0" i="0" u="none" strike="noStrike" dirty="0">
                <a:solidFill>
                  <a:srgbClr val="D81F30"/>
                </a:solidFill>
                <a:effectLst/>
                <a:latin typeface="Nunito Sans" panose="020F0502020204030204" pitchFamily="2" charset="0"/>
                <a:hlinkClick r:id="rId12" tooltip="doi"/>
              </a:rPr>
              <a:t>https://doi.org/10.31803/tg-20180119143651</a:t>
            </a:r>
            <a:endParaRPr lang="en-IN" sz="1200" b="0" i="0" u="none" strike="noStrike" dirty="0">
              <a:solidFill>
                <a:srgbClr val="D81F30"/>
              </a:solidFill>
              <a:effectLst/>
              <a:latin typeface="Nunito Sans" panose="020F0502020204030204" pitchFamily="2" charset="0"/>
            </a:endParaRPr>
          </a:p>
          <a:p>
            <a:r>
              <a:rPr lang="en-IN" sz="1200" dirty="0">
                <a:hlinkClick r:id="rId13"/>
              </a:rPr>
              <a:t>(PDF) Matrix Applications in Computer Graphics (researchgate.net)</a:t>
            </a:r>
            <a:endParaRPr lang="en-IN" sz="1200" dirty="0"/>
          </a:p>
          <a:p>
            <a:r>
              <a:rPr lang="en-IN" sz="1200" dirty="0"/>
              <a:t>https://vitaminac.github.io/Matrices-in-Computer-Graphics/</a:t>
            </a:r>
          </a:p>
        </p:txBody>
      </p:sp>
      <p:sp>
        <p:nvSpPr>
          <p:cNvPr id="3108" name="Rectangle 3107">
            <a:extLst>
              <a:ext uri="{FF2B5EF4-FFF2-40B4-BE49-F238E27FC236}">
                <a16:creationId xmlns:a16="http://schemas.microsoft.com/office/drawing/2014/main" id="{044826FB-572B-AC63-F2EE-9DDD9D08CF27}"/>
              </a:ext>
            </a:extLst>
          </p:cNvPr>
          <p:cNvSpPr/>
          <p:nvPr/>
        </p:nvSpPr>
        <p:spPr>
          <a:xfrm>
            <a:off x="10571523" y="7281289"/>
            <a:ext cx="1925265" cy="2091301"/>
          </a:xfrm>
          <a:prstGeom prst="rect">
            <a:avLst/>
          </a:prstGeom>
          <a:blipFill dpi="0" rotWithShape="1">
            <a:blip r:embed="rId14">
              <a:extLst>
                <a:ext uri="{28A0092B-C50C-407E-A947-70E740481C1C}">
                  <a14:useLocalDpi xmlns:a14="http://schemas.microsoft.com/office/drawing/2010/main" val="0"/>
                </a:ext>
              </a:extLst>
            </a:blip>
            <a:srcRect/>
            <a:stretch>
              <a:fillRect/>
            </a:stretch>
          </a:blip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3199676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281</TotalTime>
  <Words>541</Words>
  <Application>Microsoft Office PowerPoint</Application>
  <PresentationFormat>A3 Paper (297x420 mm)</PresentationFormat>
  <Paragraphs>50</Paragraphs>
  <Slides>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Nunito Sans</vt:lpstr>
      <vt:lpstr>Calibri</vt:lpstr>
      <vt:lpstr>Arial</vt:lpstr>
      <vt:lpstr>Times New Roman</vt:lpstr>
      <vt:lpstr>Artifakt Element</vt:lpstr>
      <vt:lpstr>Arial Black</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poster 1,4,7</dc:title>
  <cp:lastModifiedBy>Om Thanage</cp:lastModifiedBy>
  <cp:revision>13</cp:revision>
  <dcterms:created xsi:type="dcterms:W3CDTF">2006-08-16T00:00:00Z</dcterms:created>
  <dcterms:modified xsi:type="dcterms:W3CDTF">2023-11-21T20:38:30Z</dcterms:modified>
  <dc:identifier>DAFYZ6QS_4A</dc:identifier>
</cp:coreProperties>
</file>

<file path=docProps/thumbnail.jpeg>
</file>